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" Type="http://schemas.openxmlformats.org/officeDocument/2006/relationships/slide" Target="slides/slide2.xml"/><Relationship Id="rId26" Type="http://schemas.openxmlformats.org/officeDocument/2006/relationships/viewProps" Target="viewProps.xml"/><Relationship Id="rId25" Type="http://schemas.openxmlformats.org/officeDocument/2006/relationships/tableStyles" Target="tableStyles.xml"/><Relationship Id="rId24" Type="http://schemas.openxmlformats.org/officeDocument/2006/relationships/presProps" Target="presProps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7.png"/><Relationship Id="rId4" Type="http://schemas.openxmlformats.org/officeDocument/2006/relationships/image" Target="../media/image3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3" Type="http://schemas.openxmlformats.org/officeDocument/2006/relationships/image" Target="../media/image27.png"/><Relationship Id="rId22" Type="http://schemas.openxmlformats.org/officeDocument/2006/relationships/image" Target="../media/image26.png"/><Relationship Id="rId21" Type="http://schemas.openxmlformats.org/officeDocument/2006/relationships/image" Target="../media/image25.png"/><Relationship Id="rId20" Type="http://schemas.openxmlformats.org/officeDocument/2006/relationships/image" Target="../media/image24.png"/><Relationship Id="rId2" Type="http://schemas.openxmlformats.org/officeDocument/2006/relationships/image" Target="../media/image7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3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hyperlink" Target="https://www.glassdoor.com/research/app/uploads/sites/2/2019/03/Gender-Pay-Gap-2019-Research-Report-1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sp>
        <p:nvSpPr>
          <p:cNvPr id="4" name="rect"/>
          <p:cNvSpPr/>
          <p:nvPr/>
        </p:nvSpPr>
        <p:spPr>
          <a:xfrm>
            <a:off x="356615" y="356616"/>
            <a:ext cx="5701283" cy="6144767"/>
          </a:xfrm>
          <a:prstGeom prst="rect">
            <a:avLst/>
          </a:prstGeom>
          <a:solidFill>
            <a:srgbClr val="141B4D">
              <a:alpha val="8745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" name="textbox 6"/>
          <p:cNvSpPr/>
          <p:nvPr/>
        </p:nvSpPr>
        <p:spPr>
          <a:xfrm>
            <a:off x="879620" y="1692666"/>
            <a:ext cx="3793490" cy="1896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642"/>
              </a:lnSpc>
              <a:tabLst/>
            </a:pPr>
            <a:endParaRPr lang="Arial" altLang="Arial" sz="100" dirty="0"/>
          </a:p>
          <a:p>
            <a:pPr marL="17779" algn="l" rtl="0" eaLnBrk="0">
              <a:lnSpc>
                <a:spcPct val="90000"/>
              </a:lnSpc>
              <a:tabLst/>
            </a:pPr>
            <a:r>
              <a:rPr sz="3500" b="1" kern="0" spc="-1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Guidance </a:t>
            </a:r>
            <a:r>
              <a:rPr sz="3500" b="1" kern="0" spc="-2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endParaRPr lang="Arial" altLang="Arial" sz="3500" dirty="0"/>
          </a:p>
          <a:p>
            <a:pPr marL="28575" algn="l" rtl="0" eaLnBrk="0">
              <a:lnSpc>
                <a:spcPct val="80000"/>
              </a:lnSpc>
              <a:spcBef>
                <a:spcPts val="30"/>
              </a:spcBef>
              <a:tabLst/>
            </a:pPr>
            <a:r>
              <a:rPr sz="3500" b="1" kern="0" spc="-2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Developing a</a:t>
            </a:r>
            <a:endParaRPr lang="Arial" altLang="Arial" sz="3500" dirty="0"/>
          </a:p>
          <a:p>
            <a:pPr marL="12700" indent="5080" algn="l" rtl="0" eaLnBrk="0">
              <a:lnSpc>
                <a:spcPct val="85000"/>
              </a:lnSpc>
              <a:spcBef>
                <a:spcPts val="424"/>
              </a:spcBef>
              <a:tabLst/>
            </a:pPr>
            <a:r>
              <a:rPr sz="3500" b="1" kern="0" spc="-5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Global</a:t>
            </a:r>
            <a:r>
              <a:rPr sz="3500" b="1" kern="0" spc="30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26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3500" b="1" kern="0" spc="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20" dirty="0">
                <a:solidFill>
                  <a:srgbClr val="F2F2F2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Strategy</a:t>
            </a:r>
            <a:endParaRPr lang="Arial" altLang="Arial" sz="3500" dirty="0"/>
          </a:p>
        </p:txBody>
      </p:sp>
      <p:sp>
        <p:nvSpPr>
          <p:cNvPr id="8" name="textbox 8"/>
          <p:cNvSpPr/>
          <p:nvPr/>
        </p:nvSpPr>
        <p:spPr>
          <a:xfrm>
            <a:off x="855042" y="4812298"/>
            <a:ext cx="3063875" cy="7092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4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Gail</a:t>
            </a:r>
            <a:r>
              <a:rPr sz="15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Greenfield</a:t>
            </a:r>
            <a:endParaRPr lang="Arial" altLang="Arial" sz="1500" dirty="0"/>
          </a:p>
          <a:p>
            <a:pPr marL="12700" indent="6350" algn="l" rtl="0" eaLnBrk="0">
              <a:lnSpc>
                <a:spcPct val="96000"/>
              </a:lnSpc>
              <a:spcBef>
                <a:spcPts val="405"/>
              </a:spcBef>
              <a:tabLst/>
            </a:pP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EVP,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&amp; Total</a:t>
            </a:r>
            <a:r>
              <a:rPr sz="1500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Rewards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Strategy &amp;</a:t>
            </a:r>
            <a:r>
              <a:rPr sz="15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Solu</a:t>
            </a:r>
            <a:r>
              <a:rPr sz="15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tions</a:t>
            </a:r>
            <a:endParaRPr lang="Arial" altLang="Arial" sz="1500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58011" y="841247"/>
            <a:ext cx="2712720" cy="463296"/>
          </a:xfrm>
          <a:prstGeom prst="rect">
            <a:avLst/>
          </a:prstGeom>
        </p:spPr>
      </p:pic>
      <p:sp>
        <p:nvSpPr>
          <p:cNvPr id="12" name="rect"/>
          <p:cNvSpPr/>
          <p:nvPr/>
        </p:nvSpPr>
        <p:spPr>
          <a:xfrm>
            <a:off x="858011" y="4417885"/>
            <a:ext cx="4348988" cy="9525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92512" y="0"/>
            <a:ext cx="7899487" cy="6857998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614730" y="1088528"/>
            <a:ext cx="3768725" cy="2781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868"/>
              </a:lnSpc>
              <a:tabLst/>
            </a:pPr>
            <a:endParaRPr lang="Arial" altLang="Arial" sz="100" dirty="0"/>
          </a:p>
          <a:p>
            <a:pPr marL="28575" indent="1905" algn="l" rtl="0" eaLnBrk="0">
              <a:lnSpc>
                <a:spcPct val="86000"/>
              </a:lnSpc>
              <a:tabLst/>
            </a:pP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Prevention of</a:t>
            </a:r>
            <a:r>
              <a:rPr sz="3500" b="1" kern="0" spc="18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Inequities</a:t>
            </a:r>
            <a:endParaRPr lang="Arial" altLang="Arial" sz="3500" dirty="0"/>
          </a:p>
          <a:p>
            <a:pPr algn="l" rtl="0" eaLnBrk="0">
              <a:lnSpc>
                <a:spcPct val="156000"/>
              </a:lnSpc>
              <a:tabLst/>
            </a:pPr>
            <a:endParaRPr lang="Arial" altLang="Arial" sz="1000" dirty="0"/>
          </a:p>
          <a:p>
            <a:pPr marL="29209" algn="l" rtl="0" eaLnBrk="0">
              <a:lnSpc>
                <a:spcPct val="82000"/>
              </a:lnSpc>
              <a:spcBef>
                <a:spcPts val="542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</a:t>
            </a:r>
            <a:r>
              <a:rPr sz="18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policies,</a:t>
            </a:r>
            <a:r>
              <a:rPr sz="18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processes,</a:t>
            </a:r>
            <a:endParaRPr lang="Arial" altLang="Arial" sz="1800" dirty="0"/>
          </a:p>
          <a:p>
            <a:pPr marL="16509" algn="l" rtl="0" eaLnBrk="0">
              <a:lnSpc>
                <a:spcPct val="78000"/>
              </a:lnSpc>
              <a:spcBef>
                <a:spcPts val="834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tools with the</a:t>
            </a:r>
            <a:r>
              <a:rPr sz="18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aim</a:t>
            </a:r>
            <a:r>
              <a:rPr sz="18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endParaRPr lang="Arial" altLang="Arial" sz="1800" dirty="0"/>
          </a:p>
          <a:p>
            <a:pPr marL="23495" algn="l" rtl="0" eaLnBrk="0">
              <a:lnSpc>
                <a:spcPts val="2593"/>
              </a:lnSpc>
              <a:tabLst/>
            </a:pP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preventing</a:t>
            </a:r>
            <a:r>
              <a:rPr sz="1800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8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inequities</a:t>
            </a:r>
            <a:endParaRPr lang="Arial" altLang="Arial" sz="1800" dirty="0"/>
          </a:p>
          <a:p>
            <a:pPr marL="12700" algn="l" rtl="0" eaLnBrk="0">
              <a:lnSpc>
                <a:spcPts val="2592"/>
              </a:lnSpc>
              <a:tabLst/>
            </a:pP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throughout the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employee</a:t>
            </a:r>
            <a:endParaRPr lang="Arial" altLang="Arial" sz="1800" dirty="0"/>
          </a:p>
          <a:p>
            <a:pPr marL="22859" algn="l" rtl="0" eaLnBrk="0">
              <a:lnSpc>
                <a:spcPts val="2591"/>
              </a:lnSpc>
              <a:tabLst/>
            </a:pP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lifecycle.</a:t>
            </a:r>
            <a:endParaRPr lang="Arial" altLang="Arial" sz="1800" dirty="0"/>
          </a:p>
        </p:txBody>
      </p:sp>
      <p:sp>
        <p:nvSpPr>
          <p:cNvPr id="200" name="textbox 200"/>
          <p:cNvSpPr/>
          <p:nvPr/>
        </p:nvSpPr>
        <p:spPr>
          <a:xfrm>
            <a:off x="4795697" y="3821328"/>
            <a:ext cx="1184910" cy="795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36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Prevention</a:t>
            </a:r>
            <a:endParaRPr lang="Arial" altLang="Arial" sz="1800" dirty="0"/>
          </a:p>
          <a:p>
            <a:pPr marL="251459" algn="l" rtl="0" eaLnBrk="0">
              <a:lnSpc>
                <a:spcPct val="81000"/>
              </a:lnSpc>
              <a:spcBef>
                <a:spcPts val="411"/>
              </a:spcBef>
              <a:tabLst/>
            </a:pPr>
            <a:r>
              <a:rPr sz="1800" b="1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800" b="1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800" dirty="0"/>
          </a:p>
          <a:p>
            <a:pPr marL="64769" algn="l" rtl="0" eaLnBrk="0">
              <a:lnSpc>
                <a:spcPct val="82000"/>
              </a:lnSpc>
              <a:spcBef>
                <a:spcPts val="413"/>
              </a:spcBef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Inequities</a:t>
            </a:r>
            <a:endParaRPr lang="Arial" altLang="Arial" sz="1800" dirty="0"/>
          </a:p>
        </p:txBody>
      </p:sp>
      <p:pic>
        <p:nvPicPr>
          <p:cNvPr id="202" name="picture 2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46315" y="2722694"/>
            <a:ext cx="85325" cy="50140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024658" y="2748524"/>
            <a:ext cx="792308" cy="540912"/>
          </a:xfrm>
          <a:prstGeom prst="rect">
            <a:avLst/>
          </a:prstGeom>
        </p:spPr>
      </p:pic>
      <p:pic>
        <p:nvPicPr>
          <p:cNvPr id="206" name="picture 2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208" name="picture 2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767599" y="3265582"/>
            <a:ext cx="309914" cy="3003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210"/>
          <p:cNvSpPr/>
          <p:nvPr/>
        </p:nvSpPr>
        <p:spPr>
          <a:xfrm>
            <a:off x="617627" y="1946162"/>
            <a:ext cx="5676900" cy="28409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514"/>
              </a:lnSpc>
              <a:tabLst/>
            </a:pPr>
            <a:endParaRPr lang="Arial" altLang="Arial" sz="100" dirty="0"/>
          </a:p>
          <a:p>
            <a:pPr marL="302895" indent="-290195" algn="l" rtl="0" eaLnBrk="0">
              <a:lnSpc>
                <a:spcPct val="107000"/>
              </a:lnSpc>
              <a:tabLst/>
            </a:pPr>
            <a:r>
              <a:rPr sz="14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Every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decision</a:t>
            </a:r>
            <a:r>
              <a:rPr sz="15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opportunity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help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prevent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potentially exacerbate a</a:t>
            </a:r>
            <a:r>
              <a:rPr sz="1500" kern="0" spc="2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inequity.</a:t>
            </a:r>
            <a:endParaRPr lang="Arial" altLang="Arial" sz="15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marL="302895" indent="-290195" algn="l" rtl="0" eaLnBrk="0">
              <a:lnSpc>
                <a:spcPct val="107000"/>
              </a:lnSpc>
              <a:spcBef>
                <a:spcPts val="459"/>
              </a:spcBef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Here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two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methods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help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ensure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that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decisions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inadvertently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putting your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 at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isk:</a:t>
            </a:r>
            <a:endParaRPr lang="Arial" altLang="Arial" sz="15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723265" indent="-338454" algn="l" rtl="0" eaLnBrk="0">
              <a:lnSpc>
                <a:spcPct val="101000"/>
              </a:lnSpc>
              <a:spcBef>
                <a:spcPts val="450"/>
              </a:spcBef>
              <a:tabLst/>
            </a:pP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1.  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Policie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 &amp;</a:t>
            </a:r>
            <a:r>
              <a:rPr sz="1400" b="1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Processes:</a:t>
            </a:r>
            <a:r>
              <a:rPr sz="1400" b="1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 reasonable</a:t>
            </a: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procedures to    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review pay decisions befor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 they are finalized.</a:t>
            </a:r>
            <a:endParaRPr lang="Arial" altLang="Arial" sz="14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711834" indent="-337820" algn="l" rtl="0" eaLnBrk="0">
              <a:lnSpc>
                <a:spcPct val="101000"/>
              </a:lnSpc>
              <a:spcBef>
                <a:spcPts val="460"/>
              </a:spcBef>
              <a:tabLst/>
            </a:pP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2.  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Tools:</a:t>
            </a:r>
            <a:r>
              <a:rPr sz="1400" b="1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 technology that can assist decisio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n-makers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 data needed to make un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biased</a:t>
            </a: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decisions that are</a:t>
            </a:r>
            <a:endParaRPr lang="Arial" altLang="Arial" sz="14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500" dirty="0"/>
          </a:p>
          <a:p>
            <a:pPr marL="718819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consistent with</a:t>
            </a:r>
            <a:r>
              <a:rPr sz="14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internal equity.</a:t>
            </a:r>
            <a:endParaRPr lang="Arial" altLang="Arial" sz="1400" dirty="0"/>
          </a:p>
        </p:txBody>
      </p:sp>
      <p:sp>
        <p:nvSpPr>
          <p:cNvPr id="212" name="textbox 212"/>
          <p:cNvSpPr/>
          <p:nvPr/>
        </p:nvSpPr>
        <p:spPr>
          <a:xfrm>
            <a:off x="640685" y="1084750"/>
            <a:ext cx="646747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 To</a:t>
            </a:r>
            <a:r>
              <a:rPr sz="3500" b="1" kern="0" spc="2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Prevent</a:t>
            </a:r>
            <a:r>
              <a:rPr sz="3500" b="1" kern="0" spc="2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2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Inequitie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3500" dirty="0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9845802" y="3103117"/>
            <a:ext cx="1785111" cy="1389380"/>
            <a:chOff x="0" y="0"/>
            <a:chExt cx="1785111" cy="1389380"/>
          </a:xfrm>
        </p:grpSpPr>
        <p:grpSp>
          <p:nvGrpSpPr>
            <p:cNvPr id="16" name="group 16"/>
            <p:cNvGrpSpPr/>
            <p:nvPr/>
          </p:nvGrpSpPr>
          <p:grpSpPr>
            <a:xfrm rot="21600000">
              <a:off x="0" y="0"/>
              <a:ext cx="1785111" cy="1389380"/>
              <a:chOff x="0" y="0"/>
              <a:chExt cx="1785111" cy="1389380"/>
            </a:xfrm>
          </p:grpSpPr>
          <p:sp>
            <p:nvSpPr>
              <p:cNvPr id="214" name="path"/>
              <p:cNvSpPr/>
              <p:nvPr/>
            </p:nvSpPr>
            <p:spPr>
              <a:xfrm>
                <a:off x="0" y="681990"/>
                <a:ext cx="409955" cy="25400"/>
              </a:xfrm>
              <a:custGeom>
                <a:avLst/>
                <a:gdLst/>
                <a:ahLst/>
                <a:cxnLst/>
                <a:rect l="0" t="0" r="0" b="0"/>
                <a:pathLst>
                  <a:path w="645" h="40">
                    <a:moveTo>
                      <a:pt x="0" y="20"/>
                    </a:moveTo>
                    <a:lnTo>
                      <a:pt x="645" y="20"/>
                    </a:lnTo>
                  </a:path>
                </a:pathLst>
              </a:custGeom>
              <a:noFill/>
              <a:ln w="25400" cap="flat">
                <a:solidFill>
                  <a:srgbClr val="141B4D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path"/>
              <p:cNvSpPr/>
              <p:nvPr/>
            </p:nvSpPr>
            <p:spPr>
              <a:xfrm>
                <a:off x="409955" y="12700"/>
                <a:ext cx="1362456" cy="1363980"/>
              </a:xfrm>
              <a:custGeom>
                <a:avLst/>
                <a:gdLst/>
                <a:ahLst/>
                <a:cxnLst/>
                <a:rect l="0" t="0" r="0" b="0"/>
                <a:pathLst>
                  <a:path w="2145" h="2148">
                    <a:moveTo>
                      <a:pt x="0" y="1074"/>
                    </a:moveTo>
                    <a:cubicBezTo>
                      <a:pt x="0" y="480"/>
                      <a:pt x="480" y="0"/>
                      <a:pt x="1072" y="0"/>
                    </a:cubicBezTo>
                    <a:cubicBezTo>
                      <a:pt x="1665" y="0"/>
                      <a:pt x="2145" y="480"/>
                      <a:pt x="2145" y="1074"/>
                    </a:cubicBezTo>
                    <a:cubicBezTo>
                      <a:pt x="2145" y="1667"/>
                      <a:pt x="1665" y="2148"/>
                      <a:pt x="1072" y="2148"/>
                    </a:cubicBezTo>
                    <a:cubicBezTo>
                      <a:pt x="480" y="2148"/>
                      <a:pt x="0" y="1667"/>
                      <a:pt x="0" y="1074"/>
                    </a:cubicBezTo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path"/>
              <p:cNvSpPr/>
              <p:nvPr/>
            </p:nvSpPr>
            <p:spPr>
              <a:xfrm>
                <a:off x="397255" y="0"/>
                <a:ext cx="1387856" cy="1389380"/>
              </a:xfrm>
              <a:custGeom>
                <a:avLst/>
                <a:gdLst/>
                <a:ahLst/>
                <a:cxnLst/>
                <a:rect l="0" t="0" r="0" b="0"/>
                <a:pathLst>
                  <a:path w="2185" h="2188">
                    <a:moveTo>
                      <a:pt x="20" y="1094"/>
                    </a:moveTo>
                    <a:cubicBezTo>
                      <a:pt x="20" y="500"/>
                      <a:pt x="500" y="20"/>
                      <a:pt x="1092" y="20"/>
                    </a:cubicBezTo>
                    <a:cubicBezTo>
                      <a:pt x="1685" y="20"/>
                      <a:pt x="2165" y="500"/>
                      <a:pt x="2165" y="1094"/>
                    </a:cubicBezTo>
                    <a:cubicBezTo>
                      <a:pt x="2165" y="1687"/>
                      <a:pt x="1685" y="2168"/>
                      <a:pt x="1092" y="2168"/>
                    </a:cubicBezTo>
                    <a:cubicBezTo>
                      <a:pt x="500" y="2168"/>
                      <a:pt x="20" y="1687"/>
                      <a:pt x="20" y="1094"/>
                    </a:cubicBezTo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0" name="textbox 220"/>
            <p:cNvSpPr/>
            <p:nvPr/>
          </p:nvSpPr>
          <p:spPr>
            <a:xfrm>
              <a:off x="-12700" y="-12700"/>
              <a:ext cx="1811020" cy="14497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6000"/>
                </a:lnSpc>
                <a:tabLst/>
              </a:pPr>
              <a:endParaRPr lang="Arial" altLang="Arial" sz="1000" dirty="0"/>
            </a:p>
            <a:p>
              <a:pPr marL="704215" algn="l" rtl="0" eaLnBrk="0">
                <a:lnSpc>
                  <a:spcPct val="84000"/>
                </a:lnSpc>
                <a:tabLst/>
              </a:pPr>
              <a:r>
                <a:rPr sz="1200" b="1" kern="0" spc="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Promotion</a:t>
              </a:r>
              <a:endParaRPr lang="Arial" altLang="Arial" sz="1200" dirty="0"/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6698234" y="3103117"/>
            <a:ext cx="1387855" cy="1389380"/>
            <a:chOff x="0" y="0"/>
            <a:chExt cx="1387855" cy="1389380"/>
          </a:xfrm>
        </p:grpSpPr>
        <p:sp>
          <p:nvSpPr>
            <p:cNvPr id="222" name="path"/>
            <p:cNvSpPr/>
            <p:nvPr/>
          </p:nvSpPr>
          <p:spPr>
            <a:xfrm>
              <a:off x="12700" y="12700"/>
              <a:ext cx="1362455" cy="1363980"/>
            </a:xfrm>
            <a:custGeom>
              <a:avLst/>
              <a:gdLst/>
              <a:ahLst/>
              <a:cxnLst/>
              <a:rect l="0" t="0" r="0" b="0"/>
              <a:pathLst>
                <a:path w="2145" h="2148">
                  <a:moveTo>
                    <a:pt x="0" y="1074"/>
                  </a:moveTo>
                  <a:cubicBezTo>
                    <a:pt x="0" y="480"/>
                    <a:pt x="480" y="0"/>
                    <a:pt x="1072" y="0"/>
                  </a:cubicBezTo>
                  <a:cubicBezTo>
                    <a:pt x="1665" y="0"/>
                    <a:pt x="2145" y="480"/>
                    <a:pt x="2145" y="1074"/>
                  </a:cubicBezTo>
                  <a:cubicBezTo>
                    <a:pt x="2145" y="1667"/>
                    <a:pt x="1665" y="2148"/>
                    <a:pt x="1072" y="2148"/>
                  </a:cubicBezTo>
                  <a:cubicBezTo>
                    <a:pt x="480" y="2148"/>
                    <a:pt x="0" y="1667"/>
                    <a:pt x="0" y="1074"/>
                  </a:cubicBezTo>
                </a:path>
              </a:pathLst>
            </a:custGeom>
            <a:solidFill>
              <a:srgbClr val="25282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4" name="path"/>
            <p:cNvSpPr/>
            <p:nvPr/>
          </p:nvSpPr>
          <p:spPr>
            <a:xfrm>
              <a:off x="0" y="0"/>
              <a:ext cx="1387855" cy="1389380"/>
            </a:xfrm>
            <a:custGeom>
              <a:avLst/>
              <a:gdLst/>
              <a:ahLst/>
              <a:cxnLst/>
              <a:rect l="0" t="0" r="0" b="0"/>
              <a:pathLst>
                <a:path w="2185" h="2188">
                  <a:moveTo>
                    <a:pt x="20" y="1094"/>
                  </a:moveTo>
                  <a:cubicBezTo>
                    <a:pt x="20" y="500"/>
                    <a:pt x="500" y="20"/>
                    <a:pt x="1092" y="20"/>
                  </a:cubicBezTo>
                  <a:cubicBezTo>
                    <a:pt x="1685" y="20"/>
                    <a:pt x="2165" y="500"/>
                    <a:pt x="2165" y="1094"/>
                  </a:cubicBezTo>
                  <a:cubicBezTo>
                    <a:pt x="2165" y="1687"/>
                    <a:pt x="1685" y="2168"/>
                    <a:pt x="1092" y="2168"/>
                  </a:cubicBezTo>
                  <a:cubicBezTo>
                    <a:pt x="500" y="2168"/>
                    <a:pt x="20" y="1687"/>
                    <a:pt x="20" y="1094"/>
                  </a:cubicBezTo>
                </a:path>
              </a:pathLst>
            </a:custGeom>
            <a:noFill/>
            <a:ln w="2540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8470646" y="3103117"/>
            <a:ext cx="1387855" cy="1389380"/>
            <a:chOff x="0" y="0"/>
            <a:chExt cx="1387855" cy="1389380"/>
          </a:xfrm>
        </p:grpSpPr>
        <p:sp>
          <p:nvSpPr>
            <p:cNvPr id="226" name="path"/>
            <p:cNvSpPr/>
            <p:nvPr/>
          </p:nvSpPr>
          <p:spPr>
            <a:xfrm>
              <a:off x="12700" y="12700"/>
              <a:ext cx="1362455" cy="1363980"/>
            </a:xfrm>
            <a:custGeom>
              <a:avLst/>
              <a:gdLst/>
              <a:ahLst/>
              <a:cxnLst/>
              <a:rect l="0" t="0" r="0" b="0"/>
              <a:pathLst>
                <a:path w="2145" h="2148">
                  <a:moveTo>
                    <a:pt x="0" y="1074"/>
                  </a:moveTo>
                  <a:cubicBezTo>
                    <a:pt x="0" y="480"/>
                    <a:pt x="480" y="0"/>
                    <a:pt x="1072" y="0"/>
                  </a:cubicBezTo>
                  <a:cubicBezTo>
                    <a:pt x="1665" y="0"/>
                    <a:pt x="2145" y="480"/>
                    <a:pt x="2145" y="1074"/>
                  </a:cubicBezTo>
                  <a:cubicBezTo>
                    <a:pt x="2145" y="1667"/>
                    <a:pt x="1665" y="2148"/>
                    <a:pt x="1072" y="2148"/>
                  </a:cubicBezTo>
                  <a:cubicBezTo>
                    <a:pt x="480" y="2148"/>
                    <a:pt x="0" y="1667"/>
                    <a:pt x="0" y="1074"/>
                  </a:cubicBezTo>
                </a:path>
              </a:pathLst>
            </a:custGeom>
            <a:solidFill>
              <a:srgbClr val="E3520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8" name="path"/>
            <p:cNvSpPr/>
            <p:nvPr/>
          </p:nvSpPr>
          <p:spPr>
            <a:xfrm>
              <a:off x="0" y="0"/>
              <a:ext cx="1387855" cy="1389380"/>
            </a:xfrm>
            <a:custGeom>
              <a:avLst/>
              <a:gdLst/>
              <a:ahLst/>
              <a:cxnLst/>
              <a:rect l="0" t="0" r="0" b="0"/>
              <a:pathLst>
                <a:path w="2185" h="2188">
                  <a:moveTo>
                    <a:pt x="20" y="1094"/>
                  </a:moveTo>
                  <a:cubicBezTo>
                    <a:pt x="20" y="500"/>
                    <a:pt x="500" y="20"/>
                    <a:pt x="1092" y="20"/>
                  </a:cubicBezTo>
                  <a:cubicBezTo>
                    <a:pt x="1685" y="20"/>
                    <a:pt x="2165" y="500"/>
                    <a:pt x="2165" y="1094"/>
                  </a:cubicBezTo>
                  <a:cubicBezTo>
                    <a:pt x="2165" y="1687"/>
                    <a:pt x="1685" y="2168"/>
                    <a:pt x="1092" y="2168"/>
                  </a:cubicBezTo>
                  <a:cubicBezTo>
                    <a:pt x="500" y="2168"/>
                    <a:pt x="20" y="1687"/>
                    <a:pt x="20" y="1094"/>
                  </a:cubicBezTo>
                </a:path>
              </a:pathLst>
            </a:custGeom>
            <a:noFill/>
            <a:ln w="2540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8470646" y="1330705"/>
            <a:ext cx="1387855" cy="1387855"/>
            <a:chOff x="0" y="0"/>
            <a:chExt cx="1387855" cy="1387855"/>
          </a:xfrm>
        </p:grpSpPr>
        <p:grpSp>
          <p:nvGrpSpPr>
            <p:cNvPr id="24" name="group 24"/>
            <p:cNvGrpSpPr/>
            <p:nvPr/>
          </p:nvGrpSpPr>
          <p:grpSpPr>
            <a:xfrm rot="21600000">
              <a:off x="0" y="0"/>
              <a:ext cx="1387855" cy="1387855"/>
              <a:chOff x="0" y="0"/>
              <a:chExt cx="1387855" cy="1387855"/>
            </a:xfrm>
          </p:grpSpPr>
          <p:sp>
            <p:nvSpPr>
              <p:cNvPr id="230" name="path"/>
              <p:cNvSpPr/>
              <p:nvPr/>
            </p:nvSpPr>
            <p:spPr>
              <a:xfrm>
                <a:off x="12700" y="12700"/>
                <a:ext cx="1362455" cy="1362455"/>
              </a:xfrm>
              <a:custGeom>
                <a:avLst/>
                <a:gdLst/>
                <a:ahLst/>
                <a:cxnLst/>
                <a:rect l="0" t="0" r="0" b="0"/>
                <a:pathLst>
                  <a:path w="2145" h="2145">
                    <a:moveTo>
                      <a:pt x="0" y="1072"/>
                    </a:moveTo>
                    <a:cubicBezTo>
                      <a:pt x="0" y="480"/>
                      <a:pt x="480" y="0"/>
                      <a:pt x="1072" y="0"/>
                    </a:cubicBezTo>
                    <a:cubicBezTo>
                      <a:pt x="1665" y="0"/>
                      <a:pt x="2145" y="480"/>
                      <a:pt x="2145" y="1072"/>
                    </a:cubicBezTo>
                    <a:cubicBezTo>
                      <a:pt x="2145" y="1665"/>
                      <a:pt x="1665" y="2145"/>
                      <a:pt x="1072" y="2145"/>
                    </a:cubicBezTo>
                    <a:cubicBezTo>
                      <a:pt x="480" y="2145"/>
                      <a:pt x="0" y="1665"/>
                      <a:pt x="0" y="1072"/>
                    </a:cubicBezTo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path"/>
              <p:cNvSpPr/>
              <p:nvPr/>
            </p:nvSpPr>
            <p:spPr>
              <a:xfrm>
                <a:off x="0" y="0"/>
                <a:ext cx="1387855" cy="1387855"/>
              </a:xfrm>
              <a:custGeom>
                <a:avLst/>
                <a:gdLst/>
                <a:ahLst/>
                <a:cxnLst/>
                <a:rect l="0" t="0" r="0" b="0"/>
                <a:pathLst>
                  <a:path w="2185" h="2185">
                    <a:moveTo>
                      <a:pt x="20" y="1092"/>
                    </a:moveTo>
                    <a:cubicBezTo>
                      <a:pt x="20" y="500"/>
                      <a:pt x="500" y="20"/>
                      <a:pt x="1092" y="20"/>
                    </a:cubicBezTo>
                    <a:cubicBezTo>
                      <a:pt x="1685" y="20"/>
                      <a:pt x="2165" y="500"/>
                      <a:pt x="2165" y="1092"/>
                    </a:cubicBezTo>
                    <a:cubicBezTo>
                      <a:pt x="2165" y="1685"/>
                      <a:pt x="1685" y="2165"/>
                      <a:pt x="1092" y="2165"/>
                    </a:cubicBezTo>
                    <a:cubicBezTo>
                      <a:pt x="500" y="2165"/>
                      <a:pt x="20" y="1685"/>
                      <a:pt x="20" y="1092"/>
                    </a:cubicBezTo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4" name="textbox 234"/>
            <p:cNvSpPr/>
            <p:nvPr/>
          </p:nvSpPr>
          <p:spPr>
            <a:xfrm>
              <a:off x="-12700" y="-12700"/>
              <a:ext cx="1413510" cy="14484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marL="557530" algn="l" rtl="0" eaLnBrk="0">
                <a:lnSpc>
                  <a:spcPct val="84000"/>
                </a:lnSpc>
                <a:spcBef>
                  <a:spcPts val="7"/>
                </a:spcBef>
                <a:tabLst/>
              </a:pP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Hire</a:t>
              </a:r>
              <a:endParaRPr lang="Arial" altLang="Arial" sz="12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8470646" y="4877054"/>
            <a:ext cx="1387855" cy="1387855"/>
            <a:chOff x="0" y="0"/>
            <a:chExt cx="1387855" cy="1387855"/>
          </a:xfrm>
        </p:grpSpPr>
        <p:grpSp>
          <p:nvGrpSpPr>
            <p:cNvPr id="28" name="group 28"/>
            <p:cNvGrpSpPr/>
            <p:nvPr/>
          </p:nvGrpSpPr>
          <p:grpSpPr>
            <a:xfrm rot="21600000">
              <a:off x="0" y="0"/>
              <a:ext cx="1387855" cy="1387855"/>
              <a:chOff x="0" y="0"/>
              <a:chExt cx="1387855" cy="1387855"/>
            </a:xfrm>
          </p:grpSpPr>
          <p:sp>
            <p:nvSpPr>
              <p:cNvPr id="236" name="path"/>
              <p:cNvSpPr/>
              <p:nvPr/>
            </p:nvSpPr>
            <p:spPr>
              <a:xfrm>
                <a:off x="12700" y="12700"/>
                <a:ext cx="1362455" cy="1362455"/>
              </a:xfrm>
              <a:custGeom>
                <a:avLst/>
                <a:gdLst/>
                <a:ahLst/>
                <a:cxnLst/>
                <a:rect l="0" t="0" r="0" b="0"/>
                <a:pathLst>
                  <a:path w="2145" h="2145">
                    <a:moveTo>
                      <a:pt x="0" y="1072"/>
                    </a:moveTo>
                    <a:cubicBezTo>
                      <a:pt x="0" y="480"/>
                      <a:pt x="480" y="0"/>
                      <a:pt x="1072" y="0"/>
                    </a:cubicBezTo>
                    <a:cubicBezTo>
                      <a:pt x="1665" y="0"/>
                      <a:pt x="2145" y="480"/>
                      <a:pt x="2145" y="1072"/>
                    </a:cubicBezTo>
                    <a:cubicBezTo>
                      <a:pt x="2145" y="1665"/>
                      <a:pt x="1665" y="2145"/>
                      <a:pt x="1072" y="2145"/>
                    </a:cubicBezTo>
                    <a:cubicBezTo>
                      <a:pt x="480" y="2145"/>
                      <a:pt x="0" y="1665"/>
                      <a:pt x="0" y="1072"/>
                    </a:cubicBezTo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path"/>
              <p:cNvSpPr/>
              <p:nvPr/>
            </p:nvSpPr>
            <p:spPr>
              <a:xfrm>
                <a:off x="0" y="0"/>
                <a:ext cx="1387855" cy="1387855"/>
              </a:xfrm>
              <a:custGeom>
                <a:avLst/>
                <a:gdLst/>
                <a:ahLst/>
                <a:cxnLst/>
                <a:rect l="0" t="0" r="0" b="0"/>
                <a:pathLst>
                  <a:path w="2185" h="2185">
                    <a:moveTo>
                      <a:pt x="20" y="1092"/>
                    </a:moveTo>
                    <a:cubicBezTo>
                      <a:pt x="20" y="500"/>
                      <a:pt x="500" y="20"/>
                      <a:pt x="1092" y="20"/>
                    </a:cubicBezTo>
                    <a:cubicBezTo>
                      <a:pt x="1685" y="20"/>
                      <a:pt x="2165" y="500"/>
                      <a:pt x="2165" y="1092"/>
                    </a:cubicBezTo>
                    <a:cubicBezTo>
                      <a:pt x="2165" y="1685"/>
                      <a:pt x="1685" y="2165"/>
                      <a:pt x="1092" y="2165"/>
                    </a:cubicBezTo>
                    <a:cubicBezTo>
                      <a:pt x="500" y="2165"/>
                      <a:pt x="20" y="1685"/>
                      <a:pt x="20" y="1092"/>
                    </a:cubicBezTo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0" name="textbox 240"/>
            <p:cNvSpPr/>
            <p:nvPr/>
          </p:nvSpPr>
          <p:spPr>
            <a:xfrm>
              <a:off x="-12700" y="-12700"/>
              <a:ext cx="1413510" cy="14484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marL="520700" algn="l" rtl="0" eaLnBrk="0">
                <a:lnSpc>
                  <a:spcPct val="85000"/>
                </a:lnSpc>
                <a:tabLst/>
              </a:pPr>
              <a:r>
                <a:rPr sz="1200" b="1" kern="0" spc="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Merit</a:t>
              </a:r>
              <a:endParaRPr lang="Arial" altLang="Arial" sz="1200" dirty="0"/>
            </a:p>
          </p:txBody>
        </p:sp>
      </p:grpSp>
      <p:sp>
        <p:nvSpPr>
          <p:cNvPr id="242" name="textbox 242"/>
          <p:cNvSpPr/>
          <p:nvPr/>
        </p:nvSpPr>
        <p:spPr>
          <a:xfrm>
            <a:off x="8692336" y="3566871"/>
            <a:ext cx="96075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70"/>
              </a:lnSpc>
              <a:tabLst/>
            </a:pPr>
            <a:endParaRPr lang="Arial" altLang="Arial" sz="100" dirty="0"/>
          </a:p>
          <a:p>
            <a:pPr marL="287020" algn="l" rtl="0" eaLnBrk="0">
              <a:lnSpc>
                <a:spcPct val="81000"/>
              </a:lnSpc>
              <a:tabLst/>
            </a:pPr>
            <a:r>
              <a:rPr sz="18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800" dirty="0"/>
          </a:p>
          <a:p>
            <a:pPr marL="12700" algn="l" rtl="0" eaLnBrk="0">
              <a:lnSpc>
                <a:spcPct val="80000"/>
              </a:lnSpc>
              <a:spcBef>
                <a:spcPts val="216"/>
              </a:spcBef>
              <a:tabLst/>
            </a:pPr>
            <a:r>
              <a:rPr sz="18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Decision</a:t>
            </a:r>
            <a:endParaRPr lang="Arial" altLang="Arial" sz="1800" dirty="0"/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6927596" y="3627185"/>
            <a:ext cx="929005" cy="363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118"/>
              </a:lnSpc>
              <a:tabLst/>
            </a:pPr>
            <a:endParaRPr lang="Arial" altLang="Arial" sz="100" dirty="0"/>
          </a:p>
          <a:p>
            <a:pPr marL="12700" indent="93344" algn="l" rtl="0" eaLnBrk="0">
              <a:lnSpc>
                <a:spcPct val="92000"/>
              </a:lnSpc>
              <a:tabLst/>
            </a:pPr>
            <a:r>
              <a:rPr sz="1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Off-Cycle</a:t>
            </a:r>
            <a:r>
              <a:rPr sz="1200" b="1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b="1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Adjustmen</a:t>
            </a:r>
            <a:r>
              <a:rPr sz="12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200" dirty="0"/>
          </a:p>
        </p:txBody>
      </p:sp>
      <p:sp>
        <p:nvSpPr>
          <p:cNvPr id="248" name="textbox 248"/>
          <p:cNvSpPr/>
          <p:nvPr/>
        </p:nvSpPr>
        <p:spPr>
          <a:xfrm>
            <a:off x="11303482" y="6509563"/>
            <a:ext cx="179070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11</a:t>
            </a:r>
            <a:endParaRPr lang="Arial" altLang="Arial" sz="1200" dirty="0"/>
          </a:p>
        </p:txBody>
      </p:sp>
      <p:sp>
        <p:nvSpPr>
          <p:cNvPr id="250" name="rect"/>
          <p:cNvSpPr/>
          <p:nvPr/>
        </p:nvSpPr>
        <p:spPr>
          <a:xfrm>
            <a:off x="8073390" y="3785108"/>
            <a:ext cx="409956" cy="25400"/>
          </a:xfrm>
          <a:prstGeom prst="rect">
            <a:avLst/>
          </a:prstGeom>
          <a:solidFill>
            <a:srgbClr val="141B4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2" name="rect"/>
          <p:cNvSpPr/>
          <p:nvPr/>
        </p:nvSpPr>
        <p:spPr>
          <a:xfrm>
            <a:off x="9151873" y="4479797"/>
            <a:ext cx="25400" cy="409955"/>
          </a:xfrm>
          <a:prstGeom prst="rect">
            <a:avLst/>
          </a:prstGeom>
          <a:solidFill>
            <a:srgbClr val="141B4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4" name="rect"/>
          <p:cNvSpPr/>
          <p:nvPr/>
        </p:nvSpPr>
        <p:spPr>
          <a:xfrm>
            <a:off x="9151873" y="2705861"/>
            <a:ext cx="25400" cy="409955"/>
          </a:xfrm>
          <a:prstGeom prst="rect">
            <a:avLst/>
          </a:prstGeom>
          <a:solidFill>
            <a:srgbClr val="141B4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43600" y="0"/>
            <a:ext cx="6248400" cy="6857998"/>
          </a:xfrm>
          <a:prstGeom prst="rect">
            <a:avLst/>
          </a:prstGeom>
        </p:spPr>
      </p:pic>
      <p:sp>
        <p:nvSpPr>
          <p:cNvPr id="258" name="textbox 258"/>
          <p:cNvSpPr/>
          <p:nvPr/>
        </p:nvSpPr>
        <p:spPr>
          <a:xfrm>
            <a:off x="600329" y="1088528"/>
            <a:ext cx="4055109" cy="3110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" dirty="0"/>
          </a:p>
          <a:p>
            <a:pPr marL="32384" indent="1270" algn="l" rtl="0" eaLnBrk="0">
              <a:lnSpc>
                <a:spcPct val="85000"/>
              </a:lnSpc>
              <a:tabLst/>
            </a:pP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Global Complia</a:t>
            </a: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nce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3500" b="1" kern="0" spc="3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Reporting</a:t>
            </a:r>
            <a:endParaRPr lang="Arial" altLang="Arial" sz="35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marL="34290" algn="l" rtl="0" eaLnBrk="0">
              <a:lnSpc>
                <a:spcPct val="81000"/>
              </a:lnSpc>
              <a:spcBef>
                <a:spcPts val="540"/>
              </a:spcBef>
              <a:tabLst/>
            </a:pP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Comply with</a:t>
            </a:r>
            <a:r>
              <a:rPr sz="18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all</a:t>
            </a:r>
            <a:endParaRPr lang="Arial" altLang="Arial" sz="1800" dirty="0"/>
          </a:p>
          <a:p>
            <a:pPr marL="31750" algn="l" rtl="0" eaLnBrk="0">
              <a:lnSpc>
                <a:spcPct val="78000"/>
              </a:lnSpc>
              <a:spcBef>
                <a:spcPts val="855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compensation-related</a:t>
            </a:r>
            <a:r>
              <a:rPr sz="18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law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s,</a:t>
            </a:r>
            <a:endParaRPr lang="Arial" altLang="Arial" sz="1800" dirty="0"/>
          </a:p>
          <a:p>
            <a:pPr marL="37465" algn="l" rtl="0" eaLnBrk="0">
              <a:lnSpc>
                <a:spcPts val="2593"/>
              </a:lnSpc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regulations, and</a:t>
            </a:r>
            <a:r>
              <a:rPr sz="18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reportin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800" dirty="0"/>
          </a:p>
          <a:p>
            <a:pPr marL="37465" algn="l" rtl="0" eaLnBrk="0">
              <a:lnSpc>
                <a:spcPct val="82000"/>
              </a:lnSpc>
              <a:spcBef>
                <a:spcPts val="895"/>
              </a:spcBef>
              <a:tabLst/>
            </a:pP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requirements</a:t>
            </a:r>
            <a:r>
              <a:rPr sz="1800" kern="0" spc="2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the</a:t>
            </a:r>
            <a:endParaRPr lang="Arial" altLang="Arial" sz="1800" dirty="0"/>
          </a:p>
          <a:p>
            <a:pPr marL="12700" algn="l" rtl="0" eaLnBrk="0">
              <a:lnSpc>
                <a:spcPct val="78000"/>
              </a:lnSpc>
              <a:spcBef>
                <a:spcPts val="833"/>
              </a:spcBef>
              <a:tabLst/>
            </a:pP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jurisdictions</a:t>
            </a:r>
            <a:r>
              <a:rPr sz="18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which you</a:t>
            </a:r>
            <a:endParaRPr lang="Arial" altLang="Arial" sz="1800" dirty="0"/>
          </a:p>
          <a:p>
            <a:pPr marL="30480" algn="l" rtl="0" eaLnBrk="0">
              <a:lnSpc>
                <a:spcPts val="2591"/>
              </a:lnSpc>
              <a:tabLst/>
            </a:pP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operate.</a:t>
            </a:r>
            <a:endParaRPr lang="Arial" altLang="Arial" sz="1800" dirty="0"/>
          </a:p>
        </p:txBody>
      </p:sp>
      <p:sp>
        <p:nvSpPr>
          <p:cNvPr id="260" name="rect"/>
          <p:cNvSpPr/>
          <p:nvPr/>
        </p:nvSpPr>
        <p:spPr>
          <a:xfrm>
            <a:off x="4292512" y="1762838"/>
            <a:ext cx="2160379" cy="3618534"/>
          </a:xfrm>
          <a:prstGeom prst="rect">
            <a:avLst/>
          </a:prstGeom>
          <a:solidFill>
            <a:srgbClr val="000000">
              <a:alpha val="24705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2" name="rect"/>
          <p:cNvSpPr/>
          <p:nvPr/>
        </p:nvSpPr>
        <p:spPr>
          <a:xfrm>
            <a:off x="4332732" y="1764792"/>
            <a:ext cx="2078736" cy="3537203"/>
          </a:xfrm>
          <a:prstGeom prst="rect">
            <a:avLst/>
          </a:prstGeom>
          <a:solidFill>
            <a:srgbClr val="25282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4" name="rect"/>
          <p:cNvSpPr/>
          <p:nvPr/>
        </p:nvSpPr>
        <p:spPr>
          <a:xfrm>
            <a:off x="4419600" y="2173223"/>
            <a:ext cx="1915667" cy="2798064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709714" y="2418525"/>
            <a:ext cx="1330118" cy="1206030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4718964" y="3860113"/>
            <a:ext cx="1325880" cy="795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634"/>
              </a:lnSpc>
              <a:tabLst/>
            </a:pPr>
            <a:endParaRPr lang="Arial" altLang="Arial" sz="100" dirty="0"/>
          </a:p>
          <a:p>
            <a:pPr marL="312420" algn="l" rtl="0" eaLnBrk="0">
              <a:lnSpc>
                <a:spcPct val="81000"/>
              </a:lnSpc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Global</a:t>
            </a:r>
            <a:endParaRPr lang="Arial" altLang="Arial" sz="1800" dirty="0"/>
          </a:p>
          <a:p>
            <a:pPr marL="12700" indent="8254" algn="l" rtl="0" eaLnBrk="0">
              <a:lnSpc>
                <a:spcPct val="90000"/>
              </a:lnSpc>
              <a:spcBef>
                <a:spcPts val="434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Compliance</a:t>
            </a:r>
            <a:r>
              <a:rPr sz="1800" b="1" kern="0" spc="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18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Reportin</a:t>
            </a:r>
            <a:r>
              <a:rPr sz="1800" b="1" kern="0" spc="-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800" dirty="0"/>
          </a:p>
        </p:txBody>
      </p:sp>
      <p:pic>
        <p:nvPicPr>
          <p:cNvPr id="270" name="picture 2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272" name="picture 2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707427" y="3527879"/>
            <a:ext cx="1334884" cy="103862"/>
          </a:xfrm>
          <a:prstGeom prst="rect">
            <a:avLst/>
          </a:prstGeom>
        </p:spPr>
      </p:pic>
      <p:sp>
        <p:nvSpPr>
          <p:cNvPr id="274" name="textbox 274"/>
          <p:cNvSpPr/>
          <p:nvPr/>
        </p:nvSpPr>
        <p:spPr>
          <a:xfrm>
            <a:off x="11278874" y="6500078"/>
            <a:ext cx="204470" cy="196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5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400" kern="0" spc="-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endParaRPr lang="Arial" altLang="Arial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276"/>
          <p:cNvSpPr/>
          <p:nvPr/>
        </p:nvSpPr>
        <p:spPr>
          <a:xfrm>
            <a:off x="662925" y="3864878"/>
            <a:ext cx="10096500" cy="22821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94"/>
              </a:lnSpc>
              <a:tabLst/>
            </a:pPr>
            <a:endParaRPr lang="Arial" altLang="Arial" sz="100" dirty="0"/>
          </a:p>
          <a:p>
            <a:pPr marL="301625" indent="-288925" algn="l" rtl="0" eaLnBrk="0">
              <a:lnSpc>
                <a:spcPct val="107000"/>
              </a:lnSpc>
              <a:tabLst/>
            </a:pPr>
            <a:r>
              <a:rPr sz="12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There are a variety of ways to organize jurisdiction-ba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sed compliance</a:t>
            </a:r>
            <a:r>
              <a:rPr sz="1500" kern="0" spc="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reporting</a:t>
            </a:r>
            <a:r>
              <a:rPr sz="15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efforts,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from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completely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local on one end of the spectrum to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completely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centralized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other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end.</a:t>
            </a:r>
            <a:endParaRPr lang="Arial" altLang="Arial" sz="15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marL="301625" indent="-289559" algn="l" rtl="0" eaLnBrk="0">
              <a:lnSpc>
                <a:spcPct val="107000"/>
              </a:lnSpc>
              <a:spcBef>
                <a:spcPts val="457"/>
              </a:spcBef>
              <a:tabLst/>
            </a:pPr>
            <a:r>
              <a:rPr sz="12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Given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idiosyncrasies associated with the data and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requiremen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ts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 jurisdiction, local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management</a:t>
            </a:r>
            <a:r>
              <a:rPr sz="15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of the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process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may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 advisable for some organizations, along with centralized oversight,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gu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idance,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tools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endParaRPr lang="Arial" altLang="Arial" sz="1500" dirty="0"/>
          </a:p>
          <a:p>
            <a:pPr marL="295909" algn="l" rtl="0" eaLnBrk="0">
              <a:lnSpc>
                <a:spcPct val="86000"/>
              </a:lnSpc>
              <a:spcBef>
                <a:spcPts val="759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ensure global consistenc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y.</a:t>
            </a:r>
            <a:endParaRPr lang="Arial" altLang="Arial" sz="15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300" dirty="0"/>
          </a:p>
          <a:p>
            <a:pPr marL="295275" indent="-283209" algn="l" rtl="0" eaLnBrk="0">
              <a:lnSpc>
                <a:spcPct val="107000"/>
              </a:lnSpc>
              <a:spcBef>
                <a:spcPts val="3"/>
              </a:spcBef>
              <a:tabLst/>
            </a:pPr>
            <a:r>
              <a:rPr sz="12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However, with the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passage of the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EU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Transparency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Directive,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might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prudent for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companies with     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employees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the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EU to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pivot toward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more centralized approach.</a:t>
            </a:r>
            <a:endParaRPr lang="Arial" altLang="Arial" sz="1500" dirty="0"/>
          </a:p>
        </p:txBody>
      </p:sp>
      <p:sp>
        <p:nvSpPr>
          <p:cNvPr id="278" name="textbox 278"/>
          <p:cNvSpPr/>
          <p:nvPr/>
        </p:nvSpPr>
        <p:spPr>
          <a:xfrm>
            <a:off x="5235556" y="2918097"/>
            <a:ext cx="1442085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23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Managed Locally</a:t>
            </a:r>
            <a:endParaRPr lang="Arial" altLang="Arial" sz="140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625602" y="1965197"/>
            <a:ext cx="10646499" cy="1010248"/>
            <a:chOff x="0" y="0"/>
            <a:chExt cx="10646499" cy="1010248"/>
          </a:xfrm>
        </p:grpSpPr>
        <p:sp>
          <p:nvSpPr>
            <p:cNvPr id="280" name="path"/>
            <p:cNvSpPr/>
            <p:nvPr/>
          </p:nvSpPr>
          <p:spPr>
            <a:xfrm>
              <a:off x="0" y="0"/>
              <a:ext cx="10637519" cy="1001268"/>
            </a:xfrm>
            <a:custGeom>
              <a:avLst/>
              <a:gdLst/>
              <a:ahLst/>
              <a:cxnLst/>
              <a:rect l="0" t="0" r="0" b="0"/>
              <a:pathLst>
                <a:path w="16751" h="1576">
                  <a:moveTo>
                    <a:pt x="0" y="788"/>
                  </a:moveTo>
                  <a:lnTo>
                    <a:pt x="788" y="0"/>
                  </a:lnTo>
                  <a:lnTo>
                    <a:pt x="788" y="394"/>
                  </a:lnTo>
                  <a:lnTo>
                    <a:pt x="15963" y="394"/>
                  </a:lnTo>
                  <a:lnTo>
                    <a:pt x="15963" y="0"/>
                  </a:lnTo>
                  <a:lnTo>
                    <a:pt x="16751" y="788"/>
                  </a:lnTo>
                  <a:lnTo>
                    <a:pt x="15963" y="1576"/>
                  </a:lnTo>
                  <a:lnTo>
                    <a:pt x="15963" y="1182"/>
                  </a:lnTo>
                  <a:lnTo>
                    <a:pt x="788" y="1182"/>
                  </a:lnTo>
                  <a:lnTo>
                    <a:pt x="788" y="1576"/>
                  </a:lnTo>
                  <a:lnTo>
                    <a:pt x="0" y="788"/>
                  </a:lnTo>
                  <a:close/>
                </a:path>
              </a:pathLst>
            </a:custGeom>
            <a:solidFill>
              <a:srgbClr val="25282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2" name="path"/>
            <p:cNvSpPr/>
            <p:nvPr/>
          </p:nvSpPr>
          <p:spPr>
            <a:xfrm>
              <a:off x="10127905" y="491654"/>
              <a:ext cx="518593" cy="518594"/>
            </a:xfrm>
            <a:custGeom>
              <a:avLst/>
              <a:gdLst/>
              <a:ahLst/>
              <a:cxnLst/>
              <a:rect l="0" t="0" r="0" b="0"/>
              <a:pathLst>
                <a:path w="816" h="816">
                  <a:moveTo>
                    <a:pt x="802" y="14"/>
                  </a:moveTo>
                  <a:lnTo>
                    <a:pt x="14" y="802"/>
                  </a:lnTo>
                </a:path>
              </a:pathLst>
            </a:custGeom>
            <a:noFill/>
            <a:ln w="25400" cap="flat">
              <a:solidFill>
                <a:srgbClr val="00425E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4" name="path"/>
          <p:cNvSpPr/>
          <p:nvPr/>
        </p:nvSpPr>
        <p:spPr>
          <a:xfrm>
            <a:off x="616621" y="1956217"/>
            <a:ext cx="10655479" cy="518594"/>
          </a:xfrm>
          <a:custGeom>
            <a:avLst/>
            <a:gdLst/>
            <a:ahLst/>
            <a:cxnLst/>
            <a:rect l="0" t="0" r="0" b="0"/>
            <a:pathLst>
              <a:path w="16780" h="816">
                <a:moveTo>
                  <a:pt x="14" y="802"/>
                </a:moveTo>
                <a:lnTo>
                  <a:pt x="802" y="14"/>
                </a:lnTo>
                <a:lnTo>
                  <a:pt x="802" y="408"/>
                </a:lnTo>
                <a:lnTo>
                  <a:pt x="15977" y="408"/>
                </a:lnTo>
                <a:lnTo>
                  <a:pt x="15977" y="14"/>
                </a:lnTo>
                <a:lnTo>
                  <a:pt x="16766" y="802"/>
                </a:lnTo>
              </a:path>
            </a:pathLst>
          </a:custGeom>
          <a:noFill/>
          <a:ln w="25400" cap="flat">
            <a:solidFill>
              <a:srgbClr val="00425E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6" name="textbox 286"/>
          <p:cNvSpPr/>
          <p:nvPr/>
        </p:nvSpPr>
        <p:spPr>
          <a:xfrm>
            <a:off x="609513" y="1084750"/>
            <a:ext cx="1070165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Ways To Organize Global Compliance</a:t>
            </a:r>
            <a:r>
              <a:rPr sz="3500" b="1" kern="0" spc="1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</a:t>
            </a: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ing</a:t>
            </a:r>
            <a:endParaRPr lang="Arial" altLang="Arial" sz="3500" dirty="0"/>
          </a:p>
        </p:txBody>
      </p:sp>
      <p:sp>
        <p:nvSpPr>
          <p:cNvPr id="288" name="textbox 288"/>
          <p:cNvSpPr/>
          <p:nvPr/>
        </p:nvSpPr>
        <p:spPr>
          <a:xfrm>
            <a:off x="1495914" y="2918097"/>
            <a:ext cx="8993505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23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Managed                                                                              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                               Managed</a:t>
            </a:r>
            <a:endParaRPr lang="Arial" altLang="Arial" sz="1400" dirty="0"/>
          </a:p>
        </p:txBody>
      </p:sp>
      <p:sp>
        <p:nvSpPr>
          <p:cNvPr id="290" name="textbox 290"/>
          <p:cNvSpPr/>
          <p:nvPr/>
        </p:nvSpPr>
        <p:spPr>
          <a:xfrm>
            <a:off x="5254068" y="3131932"/>
            <a:ext cx="1388744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493"/>
              </a:lnSpc>
              <a:tabLst/>
            </a:pPr>
            <a:endParaRPr lang="Arial" altLang="Arial" sz="100" dirty="0"/>
          </a:p>
          <a:p>
            <a:pPr marL="285750" indent="-273050" algn="l" rtl="0" eaLnBrk="0">
              <a:lnSpc>
                <a:spcPct val="90000"/>
              </a:lnSpc>
              <a:tabLst/>
            </a:pP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 Centrali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zed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Oversight</a:t>
            </a:r>
            <a:endParaRPr lang="Arial" altLang="Arial" sz="1400" dirty="0"/>
          </a:p>
        </p:txBody>
      </p:sp>
      <p:sp>
        <p:nvSpPr>
          <p:cNvPr id="292" name="path"/>
          <p:cNvSpPr/>
          <p:nvPr/>
        </p:nvSpPr>
        <p:spPr>
          <a:xfrm>
            <a:off x="1126236" y="2703448"/>
            <a:ext cx="9636252" cy="25400"/>
          </a:xfrm>
          <a:custGeom>
            <a:avLst/>
            <a:gdLst/>
            <a:ahLst/>
            <a:cxnLst/>
            <a:rect l="0" t="0" r="0" b="0"/>
            <a:pathLst>
              <a:path w="15175" h="40">
                <a:moveTo>
                  <a:pt x="15175" y="20"/>
                </a:moveTo>
                <a:lnTo>
                  <a:pt x="0" y="20"/>
                </a:lnTo>
              </a:path>
            </a:pathLst>
          </a:custGeom>
          <a:noFill/>
          <a:ln w="25400" cap="flat">
            <a:solidFill>
              <a:srgbClr val="00425E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2" name="group 32"/>
          <p:cNvGrpSpPr/>
          <p:nvPr/>
        </p:nvGrpSpPr>
        <p:grpSpPr>
          <a:xfrm rot="21600000">
            <a:off x="9758426" y="2147570"/>
            <a:ext cx="665480" cy="630427"/>
            <a:chOff x="0" y="0"/>
            <a:chExt cx="665480" cy="630427"/>
          </a:xfrm>
        </p:grpSpPr>
        <p:sp>
          <p:nvSpPr>
            <p:cNvPr id="294" name="path"/>
            <p:cNvSpPr/>
            <p:nvPr/>
          </p:nvSpPr>
          <p:spPr>
            <a:xfrm>
              <a:off x="12700" y="12700"/>
              <a:ext cx="640080" cy="605027"/>
            </a:xfrm>
            <a:custGeom>
              <a:avLst/>
              <a:gdLst/>
              <a:ahLst/>
              <a:cxnLst/>
              <a:rect l="0" t="0" r="0" b="0"/>
              <a:pathLst>
                <a:path w="1008" h="952">
                  <a:moveTo>
                    <a:pt x="0" y="476"/>
                  </a:moveTo>
                  <a:cubicBezTo>
                    <a:pt x="0" y="213"/>
                    <a:pt x="225" y="0"/>
                    <a:pt x="504" y="0"/>
                  </a:cubicBezTo>
                  <a:cubicBezTo>
                    <a:pt x="782" y="0"/>
                    <a:pt x="1008" y="213"/>
                    <a:pt x="1008" y="476"/>
                  </a:cubicBezTo>
                  <a:cubicBezTo>
                    <a:pt x="1008" y="739"/>
                    <a:pt x="782" y="952"/>
                    <a:pt x="504" y="952"/>
                  </a:cubicBezTo>
                  <a:cubicBezTo>
                    <a:pt x="225" y="952"/>
                    <a:pt x="0" y="739"/>
                    <a:pt x="0" y="476"/>
                  </a:cubicBezTo>
                </a:path>
              </a:pathLst>
            </a:custGeom>
            <a:solidFill>
              <a:srgbClr val="E3520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96" name="path"/>
            <p:cNvSpPr/>
            <p:nvPr/>
          </p:nvSpPr>
          <p:spPr>
            <a:xfrm>
              <a:off x="0" y="0"/>
              <a:ext cx="665480" cy="630427"/>
            </a:xfrm>
            <a:custGeom>
              <a:avLst/>
              <a:gdLst/>
              <a:ahLst/>
              <a:cxnLst/>
              <a:rect l="0" t="0" r="0" b="0"/>
              <a:pathLst>
                <a:path w="1048" h="992">
                  <a:moveTo>
                    <a:pt x="20" y="496"/>
                  </a:moveTo>
                  <a:cubicBezTo>
                    <a:pt x="20" y="233"/>
                    <a:pt x="245" y="20"/>
                    <a:pt x="524" y="20"/>
                  </a:cubicBezTo>
                  <a:cubicBezTo>
                    <a:pt x="802" y="20"/>
                    <a:pt x="1028" y="233"/>
                    <a:pt x="1028" y="496"/>
                  </a:cubicBezTo>
                  <a:cubicBezTo>
                    <a:pt x="1028" y="759"/>
                    <a:pt x="802" y="972"/>
                    <a:pt x="524" y="972"/>
                  </a:cubicBezTo>
                  <a:cubicBezTo>
                    <a:pt x="245" y="972"/>
                    <a:pt x="20" y="759"/>
                    <a:pt x="20" y="496"/>
                  </a:cubicBezTo>
                </a:path>
              </a:pathLst>
            </a:custGeom>
            <a:noFill/>
            <a:ln w="25400" cap="flat">
              <a:solidFill>
                <a:srgbClr val="25282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1548638" y="2147570"/>
            <a:ext cx="665479" cy="630427"/>
            <a:chOff x="0" y="0"/>
            <a:chExt cx="665479" cy="630427"/>
          </a:xfrm>
        </p:grpSpPr>
        <p:sp>
          <p:nvSpPr>
            <p:cNvPr id="298" name="path"/>
            <p:cNvSpPr/>
            <p:nvPr/>
          </p:nvSpPr>
          <p:spPr>
            <a:xfrm>
              <a:off x="12700" y="12700"/>
              <a:ext cx="640079" cy="605027"/>
            </a:xfrm>
            <a:custGeom>
              <a:avLst/>
              <a:gdLst/>
              <a:ahLst/>
              <a:cxnLst/>
              <a:rect l="0" t="0" r="0" b="0"/>
              <a:pathLst>
                <a:path w="1007" h="952">
                  <a:moveTo>
                    <a:pt x="0" y="476"/>
                  </a:moveTo>
                  <a:cubicBezTo>
                    <a:pt x="0" y="213"/>
                    <a:pt x="225" y="0"/>
                    <a:pt x="503" y="0"/>
                  </a:cubicBezTo>
                  <a:cubicBezTo>
                    <a:pt x="782" y="0"/>
                    <a:pt x="1007" y="213"/>
                    <a:pt x="1007" y="476"/>
                  </a:cubicBezTo>
                  <a:cubicBezTo>
                    <a:pt x="1007" y="739"/>
                    <a:pt x="782" y="952"/>
                    <a:pt x="503" y="952"/>
                  </a:cubicBezTo>
                  <a:cubicBezTo>
                    <a:pt x="225" y="952"/>
                    <a:pt x="0" y="739"/>
                    <a:pt x="0" y="476"/>
                  </a:cubicBezTo>
                </a:path>
              </a:pathLst>
            </a:custGeom>
            <a:solidFill>
              <a:srgbClr val="E3520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0" name="path"/>
            <p:cNvSpPr/>
            <p:nvPr/>
          </p:nvSpPr>
          <p:spPr>
            <a:xfrm>
              <a:off x="0" y="0"/>
              <a:ext cx="665479" cy="630427"/>
            </a:xfrm>
            <a:custGeom>
              <a:avLst/>
              <a:gdLst/>
              <a:ahLst/>
              <a:cxnLst/>
              <a:rect l="0" t="0" r="0" b="0"/>
              <a:pathLst>
                <a:path w="1047" h="992">
                  <a:moveTo>
                    <a:pt x="20" y="496"/>
                  </a:moveTo>
                  <a:cubicBezTo>
                    <a:pt x="20" y="233"/>
                    <a:pt x="245" y="20"/>
                    <a:pt x="523" y="20"/>
                  </a:cubicBezTo>
                  <a:cubicBezTo>
                    <a:pt x="802" y="20"/>
                    <a:pt x="1027" y="233"/>
                    <a:pt x="1027" y="496"/>
                  </a:cubicBezTo>
                  <a:cubicBezTo>
                    <a:pt x="1027" y="759"/>
                    <a:pt x="802" y="972"/>
                    <a:pt x="523" y="972"/>
                  </a:cubicBezTo>
                  <a:cubicBezTo>
                    <a:pt x="245" y="972"/>
                    <a:pt x="20" y="759"/>
                    <a:pt x="20" y="496"/>
                  </a:cubicBezTo>
                </a:path>
              </a:pathLst>
            </a:custGeom>
            <a:noFill/>
            <a:ln w="25400" cap="flat">
              <a:solidFill>
                <a:srgbClr val="25282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5614670" y="2147570"/>
            <a:ext cx="665479" cy="630427"/>
            <a:chOff x="0" y="0"/>
            <a:chExt cx="665479" cy="630427"/>
          </a:xfrm>
        </p:grpSpPr>
        <p:sp>
          <p:nvSpPr>
            <p:cNvPr id="302" name="path"/>
            <p:cNvSpPr/>
            <p:nvPr/>
          </p:nvSpPr>
          <p:spPr>
            <a:xfrm>
              <a:off x="12700" y="12700"/>
              <a:ext cx="640079" cy="605027"/>
            </a:xfrm>
            <a:custGeom>
              <a:avLst/>
              <a:gdLst/>
              <a:ahLst/>
              <a:cxnLst/>
              <a:rect l="0" t="0" r="0" b="0"/>
              <a:pathLst>
                <a:path w="1007" h="952">
                  <a:moveTo>
                    <a:pt x="0" y="476"/>
                  </a:moveTo>
                  <a:cubicBezTo>
                    <a:pt x="0" y="213"/>
                    <a:pt x="225" y="0"/>
                    <a:pt x="503" y="0"/>
                  </a:cubicBezTo>
                  <a:cubicBezTo>
                    <a:pt x="782" y="0"/>
                    <a:pt x="1007" y="213"/>
                    <a:pt x="1007" y="476"/>
                  </a:cubicBezTo>
                  <a:cubicBezTo>
                    <a:pt x="1007" y="739"/>
                    <a:pt x="782" y="952"/>
                    <a:pt x="503" y="952"/>
                  </a:cubicBezTo>
                  <a:cubicBezTo>
                    <a:pt x="225" y="952"/>
                    <a:pt x="0" y="739"/>
                    <a:pt x="0" y="476"/>
                  </a:cubicBezTo>
                </a:path>
              </a:pathLst>
            </a:custGeom>
            <a:solidFill>
              <a:srgbClr val="E3520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04" name="path"/>
            <p:cNvSpPr/>
            <p:nvPr/>
          </p:nvSpPr>
          <p:spPr>
            <a:xfrm>
              <a:off x="0" y="0"/>
              <a:ext cx="665479" cy="630427"/>
            </a:xfrm>
            <a:custGeom>
              <a:avLst/>
              <a:gdLst/>
              <a:ahLst/>
              <a:cxnLst/>
              <a:rect l="0" t="0" r="0" b="0"/>
              <a:pathLst>
                <a:path w="1047" h="992">
                  <a:moveTo>
                    <a:pt x="20" y="496"/>
                  </a:moveTo>
                  <a:cubicBezTo>
                    <a:pt x="20" y="233"/>
                    <a:pt x="245" y="20"/>
                    <a:pt x="523" y="20"/>
                  </a:cubicBezTo>
                  <a:cubicBezTo>
                    <a:pt x="802" y="20"/>
                    <a:pt x="1027" y="233"/>
                    <a:pt x="1027" y="496"/>
                  </a:cubicBezTo>
                  <a:cubicBezTo>
                    <a:pt x="1027" y="759"/>
                    <a:pt x="802" y="972"/>
                    <a:pt x="523" y="972"/>
                  </a:cubicBezTo>
                  <a:cubicBezTo>
                    <a:pt x="245" y="972"/>
                    <a:pt x="20" y="759"/>
                    <a:pt x="20" y="496"/>
                  </a:cubicBezTo>
                </a:path>
              </a:pathLst>
            </a:custGeom>
            <a:noFill/>
            <a:ln w="25400" cap="flat">
              <a:solidFill>
                <a:srgbClr val="25282A">
                  <a:alpha val="100000"/>
                </a:srgbClr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306" name="picture 3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308" name="path"/>
          <p:cNvSpPr/>
          <p:nvPr/>
        </p:nvSpPr>
        <p:spPr>
          <a:xfrm>
            <a:off x="616621" y="2456851"/>
            <a:ext cx="522314" cy="518594"/>
          </a:xfrm>
          <a:custGeom>
            <a:avLst/>
            <a:gdLst/>
            <a:ahLst/>
            <a:cxnLst/>
            <a:rect l="0" t="0" r="0" b="0"/>
            <a:pathLst>
              <a:path w="822" h="816">
                <a:moveTo>
                  <a:pt x="802" y="408"/>
                </a:moveTo>
                <a:lnTo>
                  <a:pt x="802" y="802"/>
                </a:lnTo>
                <a:lnTo>
                  <a:pt x="14" y="14"/>
                </a:lnTo>
              </a:path>
            </a:pathLst>
          </a:custGeom>
          <a:noFill/>
          <a:ln w="25400" cap="flat">
            <a:solidFill>
              <a:srgbClr val="00425E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0" name="textbox 310"/>
          <p:cNvSpPr/>
          <p:nvPr/>
        </p:nvSpPr>
        <p:spPr>
          <a:xfrm>
            <a:off x="9708132" y="3131932"/>
            <a:ext cx="780415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Centrally</a:t>
            </a:r>
            <a:endParaRPr lang="Arial" altLang="Arial" sz="1400" dirty="0"/>
          </a:p>
        </p:txBody>
      </p:sp>
      <p:sp>
        <p:nvSpPr>
          <p:cNvPr id="312" name="textbox 312"/>
          <p:cNvSpPr/>
          <p:nvPr/>
        </p:nvSpPr>
        <p:spPr>
          <a:xfrm>
            <a:off x="1579258" y="3131932"/>
            <a:ext cx="627380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Locally</a:t>
            </a:r>
            <a:endParaRPr lang="Arial" altLang="Arial" sz="1400" dirty="0"/>
          </a:p>
        </p:txBody>
      </p:sp>
      <p:sp>
        <p:nvSpPr>
          <p:cNvPr id="314" name="textbox 314"/>
          <p:cNvSpPr/>
          <p:nvPr/>
        </p:nvSpPr>
        <p:spPr>
          <a:xfrm>
            <a:off x="11303482" y="6509563"/>
            <a:ext cx="179070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13</a:t>
            </a:r>
            <a:endParaRPr lang="Arial" altLang="Arial" sz="1200" dirty="0"/>
          </a:p>
        </p:txBody>
      </p:sp>
      <p:sp>
        <p:nvSpPr>
          <p:cNvPr id="316" name="rect"/>
          <p:cNvSpPr/>
          <p:nvPr/>
        </p:nvSpPr>
        <p:spPr>
          <a:xfrm>
            <a:off x="10749788" y="2716148"/>
            <a:ext cx="25400" cy="250317"/>
          </a:xfrm>
          <a:prstGeom prst="rect">
            <a:avLst/>
          </a:prstGeom>
          <a:solidFill>
            <a:srgbClr val="00425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92512" y="0"/>
            <a:ext cx="7899487" cy="6857998"/>
          </a:xfrm>
          <a:prstGeom prst="rect">
            <a:avLst/>
          </a:prstGeom>
        </p:spPr>
      </p:pic>
      <p:sp>
        <p:nvSpPr>
          <p:cNvPr id="320" name="textbox 320"/>
          <p:cNvSpPr/>
          <p:nvPr/>
        </p:nvSpPr>
        <p:spPr>
          <a:xfrm>
            <a:off x="610213" y="1088528"/>
            <a:ext cx="3300095" cy="3439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" dirty="0"/>
          </a:p>
          <a:p>
            <a:pPr marL="12700" indent="6350" algn="l" rtl="0" eaLnBrk="0">
              <a:lnSpc>
                <a:spcPct val="85000"/>
              </a:lnSpc>
              <a:tabLst/>
            </a:pP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Strategic</a:t>
            </a:r>
            <a:r>
              <a:rPr sz="3500" b="1" kern="0" spc="3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Transparency</a:t>
            </a:r>
            <a:endParaRPr lang="Arial" altLang="Arial" sz="35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marL="31115" algn="l" rtl="0" eaLnBrk="0">
              <a:lnSpc>
                <a:spcPct val="81000"/>
              </a:lnSpc>
              <a:spcBef>
                <a:spcPts val="540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Every company</a:t>
            </a:r>
            <a:r>
              <a:rPr sz="18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must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decide</a:t>
            </a:r>
            <a:endParaRPr lang="Arial" altLang="Arial" sz="1800" dirty="0"/>
          </a:p>
          <a:p>
            <a:pPr marL="13334" algn="l" rtl="0" eaLnBrk="0">
              <a:lnSpc>
                <a:spcPct val="78000"/>
              </a:lnSpc>
              <a:spcBef>
                <a:spcPts val="855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what discretionary</a:t>
            </a:r>
            <a:r>
              <a:rPr sz="1800" kern="0" spc="2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information</a:t>
            </a:r>
            <a:r>
              <a:rPr sz="18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endParaRPr lang="Arial" altLang="Arial" sz="1800" dirty="0"/>
          </a:p>
          <a:p>
            <a:pPr marL="16509" indent="-3175" algn="l" rtl="0" eaLnBrk="0">
              <a:lnSpc>
                <a:spcPct val="121000"/>
              </a:lnSpc>
              <a:spcBef>
                <a:spcPts val="12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wants to share</a:t>
            </a:r>
            <a:r>
              <a:rPr sz="18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who</a:t>
            </a:r>
            <a:r>
              <a:rPr sz="18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wants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 share</a:t>
            </a:r>
            <a:r>
              <a:rPr sz="18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 with, taking</a:t>
            </a:r>
            <a:r>
              <a:rPr sz="18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nto</a:t>
            </a:r>
            <a:endParaRPr lang="Arial" altLang="Arial" sz="1800" dirty="0"/>
          </a:p>
          <a:p>
            <a:pPr marL="21590" algn="l" rtl="0" eaLnBrk="0">
              <a:lnSpc>
                <a:spcPct val="81000"/>
              </a:lnSpc>
              <a:spcBef>
                <a:spcPts val="843"/>
              </a:spcBef>
              <a:tabLst/>
            </a:pP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consideration t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 quickly</a:t>
            </a:r>
            <a:endParaRPr lang="Arial" altLang="Arial" sz="1800" dirty="0"/>
          </a:p>
          <a:p>
            <a:pPr marL="19684" algn="l" rtl="0" eaLnBrk="0">
              <a:lnSpc>
                <a:spcPct val="78000"/>
              </a:lnSpc>
              <a:spcBef>
                <a:spcPts val="854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shifting</a:t>
            </a:r>
            <a:r>
              <a:rPr sz="18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norm toward greater</a:t>
            </a:r>
            <a:r>
              <a:rPr sz="18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800" dirty="0"/>
          </a:p>
          <a:p>
            <a:pPr marL="17145" algn="l" rtl="0" eaLnBrk="0">
              <a:lnSpc>
                <a:spcPts val="2595"/>
              </a:lnSpc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transparency.</a:t>
            </a:r>
            <a:endParaRPr lang="Arial" altLang="Arial" sz="1800" dirty="0"/>
          </a:p>
        </p:txBody>
      </p:sp>
      <p:sp>
        <p:nvSpPr>
          <p:cNvPr id="322" name="textbox 322"/>
          <p:cNvSpPr/>
          <p:nvPr/>
        </p:nvSpPr>
        <p:spPr>
          <a:xfrm>
            <a:off x="4620742" y="3860113"/>
            <a:ext cx="1518285" cy="795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71"/>
              </a:lnSpc>
              <a:tabLst/>
            </a:pPr>
            <a:endParaRPr lang="Arial" altLang="Arial" sz="100" dirty="0"/>
          </a:p>
          <a:p>
            <a:pPr marL="275590" algn="l" rtl="0" eaLnBrk="0">
              <a:lnSpc>
                <a:spcPct val="81000"/>
              </a:lnSpc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Strategic</a:t>
            </a:r>
            <a:endParaRPr lang="Arial" altLang="Arial" sz="1800" dirty="0"/>
          </a:p>
          <a:p>
            <a:pPr marL="570230" algn="l" rtl="0" eaLnBrk="0">
              <a:lnSpc>
                <a:spcPct val="81000"/>
              </a:lnSpc>
              <a:spcBef>
                <a:spcPts val="411"/>
              </a:spcBef>
              <a:tabLst/>
            </a:pPr>
            <a:r>
              <a:rPr sz="1800" b="1" kern="0" spc="-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800" dirty="0"/>
          </a:p>
          <a:p>
            <a:pPr marL="12700" algn="l" rtl="0" eaLnBrk="0">
              <a:lnSpc>
                <a:spcPct val="81000"/>
              </a:lnSpc>
              <a:spcBef>
                <a:spcPts val="411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Transparency</a:t>
            </a:r>
            <a:endParaRPr lang="Arial" altLang="Arial" sz="1800" dirty="0"/>
          </a:p>
        </p:txBody>
      </p:sp>
      <p:pic>
        <p:nvPicPr>
          <p:cNvPr id="324" name="picture 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18344" y="2958660"/>
            <a:ext cx="1148712" cy="554637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958466" y="2529216"/>
            <a:ext cx="885982" cy="235830"/>
          </a:xfrm>
          <a:prstGeom prst="rect">
            <a:avLst/>
          </a:prstGeom>
        </p:spPr>
      </p:pic>
      <p:pic>
        <p:nvPicPr>
          <p:cNvPr id="330" name="picture 3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005173" y="2789794"/>
            <a:ext cx="791108" cy="1455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332"/>
          <p:cNvSpPr/>
          <p:nvPr/>
        </p:nvSpPr>
        <p:spPr>
          <a:xfrm>
            <a:off x="642637" y="1898696"/>
            <a:ext cx="4413250" cy="4178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7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transparency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refers to the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extent to</a:t>
            </a:r>
            <a:endParaRPr lang="Arial" altLang="Arial" sz="1500" dirty="0"/>
          </a:p>
          <a:p>
            <a:pPr marL="290195" algn="l" rtl="0" eaLnBrk="0">
              <a:lnSpc>
                <a:spcPct val="86000"/>
              </a:lnSpc>
              <a:spcBef>
                <a:spcPts val="759"/>
              </a:spcBef>
              <a:tabLst/>
            </a:pPr>
            <a:r>
              <a:rPr sz="1500" kern="0" spc="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which an or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ganization chooses to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share</a:t>
            </a:r>
            <a:endParaRPr lang="Arial" altLang="Arial" sz="1500" dirty="0"/>
          </a:p>
          <a:p>
            <a:pPr marL="302895" algn="l" rtl="0" eaLnBrk="0">
              <a:lnSpc>
                <a:spcPct val="87000"/>
              </a:lnSpc>
              <a:spcBef>
                <a:spcPts val="756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information about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its compen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sation</a:t>
            </a:r>
            <a:endParaRPr lang="Arial" altLang="Arial" sz="1500" dirty="0"/>
          </a:p>
          <a:p>
            <a:pPr algn="r" rtl="0" eaLnBrk="0">
              <a:lnSpc>
                <a:spcPct val="83000"/>
              </a:lnSpc>
              <a:spcBef>
                <a:spcPts val="748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philosophies, policies,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practices internally</a:t>
            </a:r>
            <a:endParaRPr lang="Arial" altLang="Arial" sz="1500" dirty="0"/>
          </a:p>
          <a:p>
            <a:pPr marL="296545" algn="l" rtl="0" eaLnBrk="0">
              <a:lnSpc>
                <a:spcPts val="2304"/>
              </a:lnSpc>
              <a:tabLst/>
            </a:pP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externally.</a:t>
            </a:r>
            <a:endParaRPr lang="Arial" altLang="Arial" sz="15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3000"/>
              </a:lnSpc>
              <a:spcBef>
                <a:spcPts val="451"/>
              </a:spcBef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While organizations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must</a:t>
            </a:r>
            <a:r>
              <a:rPr sz="15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comply with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legally</a:t>
            </a:r>
            <a:endParaRPr lang="Arial" altLang="Arial" sz="1500" dirty="0"/>
          </a:p>
          <a:p>
            <a:pPr marL="302895" algn="l" rtl="0" eaLnBrk="0">
              <a:lnSpc>
                <a:spcPts val="2305"/>
              </a:lnSpc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mandated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transpare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ncy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reporting</a:t>
            </a:r>
            <a:endParaRPr lang="Arial" altLang="Arial" sz="1500" dirty="0"/>
          </a:p>
          <a:p>
            <a:pPr marL="302895" algn="l" rtl="0" eaLnBrk="0">
              <a:lnSpc>
                <a:spcPct val="86000"/>
              </a:lnSpc>
              <a:spcBef>
                <a:spcPts val="800"/>
              </a:spcBef>
              <a:tabLst/>
            </a:pP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requirements</a:t>
            </a:r>
            <a:r>
              <a:rPr sz="1500" kern="0" spc="1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(e.g.,</a:t>
            </a:r>
            <a:r>
              <a:rPr sz="1500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UK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gender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1500" dirty="0"/>
          </a:p>
          <a:p>
            <a:pPr marL="299720" algn="l" rtl="0" eaLnBrk="0">
              <a:lnSpc>
                <a:spcPct val="83000"/>
              </a:lnSpc>
              <a:spcBef>
                <a:spcPts val="766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California pay transparency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law), they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must</a:t>
            </a:r>
            <a:endParaRPr lang="Arial" altLang="Arial" sz="1500" dirty="0"/>
          </a:p>
          <a:p>
            <a:pPr marL="296545" algn="l" rtl="0" eaLnBrk="0">
              <a:lnSpc>
                <a:spcPts val="2303"/>
              </a:lnSpc>
              <a:tabLst/>
            </a:pPr>
            <a:r>
              <a:rPr sz="1500" kern="0" spc="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also decid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 whether their pay transparency</a:t>
            </a:r>
            <a:endParaRPr lang="Arial" altLang="Arial" sz="1500" dirty="0"/>
          </a:p>
          <a:p>
            <a:pPr marL="296545" algn="l" rtl="0" eaLnBrk="0">
              <a:lnSpc>
                <a:spcPct val="86000"/>
              </a:lnSpc>
              <a:spcBef>
                <a:spcPts val="800"/>
              </a:spcBef>
              <a:tabLst/>
            </a:pP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approach will go</a:t>
            </a:r>
            <a:r>
              <a:rPr sz="1500" kern="0" spc="2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beyond what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legally</a:t>
            </a:r>
            <a:endParaRPr lang="Arial" altLang="Arial" sz="1500" dirty="0"/>
          </a:p>
          <a:p>
            <a:pPr marL="302895" algn="l" rtl="0" eaLnBrk="0">
              <a:lnSpc>
                <a:spcPct val="83000"/>
              </a:lnSpc>
              <a:spcBef>
                <a:spcPts val="769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required.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It’s this discretionary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component</a:t>
            </a:r>
            <a:endParaRPr lang="Arial" altLang="Arial" sz="1500" dirty="0"/>
          </a:p>
          <a:p>
            <a:pPr marL="292734" algn="l" rtl="0" eaLnBrk="0">
              <a:lnSpc>
                <a:spcPts val="2303"/>
              </a:lnSpc>
              <a:tabLst/>
            </a:pP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that defines an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organization’s</a:t>
            </a:r>
            <a:r>
              <a:rPr sz="1500" b="1" kern="0" spc="1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5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600" dirty="0"/>
          </a:p>
          <a:p>
            <a:pPr marL="292734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1500" b="1" kern="0" spc="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transparency approach.</a:t>
            </a:r>
            <a:endParaRPr lang="Arial" altLang="Arial" sz="1500" dirty="0"/>
          </a:p>
        </p:txBody>
      </p:sp>
      <p:sp>
        <p:nvSpPr>
          <p:cNvPr id="334" name="textbox 334"/>
          <p:cNvSpPr/>
          <p:nvPr/>
        </p:nvSpPr>
        <p:spPr>
          <a:xfrm>
            <a:off x="599033" y="1085480"/>
            <a:ext cx="10749280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6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A Strategic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Way To Think About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Transparency</a:t>
            </a:r>
            <a:endParaRPr lang="Arial" altLang="Arial" sz="3500" dirty="0"/>
          </a:p>
        </p:txBody>
      </p:sp>
      <p:graphicFrame>
        <p:nvGraphicFramePr>
          <p:cNvPr id="336" name="table 336"/>
          <p:cNvGraphicFramePr>
            <a:graphicFrameLocks noGrp="1"/>
          </p:cNvGraphicFramePr>
          <p:nvPr/>
        </p:nvGraphicFramePr>
        <p:xfrm>
          <a:off x="5244338" y="3769105"/>
          <a:ext cx="1893569" cy="709295"/>
        </p:xfrm>
        <a:graphic>
          <a:graphicData uri="http://schemas.openxmlformats.org/drawingml/2006/table">
            <a:tbl>
              <a:tblPr>
                <a:solidFill>
                  <a:srgbClr val="E35205"/>
                </a:solidFill>
              </a:tblPr>
              <a:tblGrid>
                <a:gridCol w="1893569"/>
              </a:tblGrid>
              <a:tr h="683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37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533400" indent="-332740" algn="l" rtl="0" eaLnBrk="0">
                        <a:lnSpc>
                          <a:spcPct val="8400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 Transpa</a:t>
                      </a:r>
                      <a:r>
                        <a:rPr sz="14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rency</a:t>
                      </a:r>
                      <a:r>
                        <a:rPr sz="14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</a:t>
                      </a:r>
                      <a:r>
                        <a:rPr sz="14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Approach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5205"/>
                    </a:solidFill>
                  </a:tcPr>
                </a:tc>
              </a:tr>
            </a:tbl>
          </a:graphicData>
        </a:graphic>
      </p:graphicFrame>
      <p:pic>
        <p:nvPicPr>
          <p:cNvPr id="338" name="picture 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12326" y="3156221"/>
            <a:ext cx="325611" cy="970752"/>
          </a:xfrm>
          <a:prstGeom prst="rect">
            <a:avLst/>
          </a:prstGeom>
        </p:spPr>
      </p:pic>
      <p:pic>
        <p:nvPicPr>
          <p:cNvPr id="340" name="picture 3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82033" y="2358538"/>
            <a:ext cx="613188" cy="809074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21600000">
            <a:off x="7427214" y="2811017"/>
            <a:ext cx="4226052" cy="691896"/>
            <a:chOff x="0" y="0"/>
            <a:chExt cx="4226052" cy="691896"/>
          </a:xfrm>
        </p:grpSpPr>
        <p:sp>
          <p:nvSpPr>
            <p:cNvPr id="342" name="path"/>
            <p:cNvSpPr/>
            <p:nvPr/>
          </p:nvSpPr>
          <p:spPr>
            <a:xfrm>
              <a:off x="0" y="7620"/>
              <a:ext cx="1365503" cy="684276"/>
            </a:xfrm>
            <a:custGeom>
              <a:avLst/>
              <a:gdLst/>
              <a:ahLst/>
              <a:cxnLst/>
              <a:rect l="0" t="0" r="0" b="0"/>
              <a:pathLst>
                <a:path w="2150" h="1077">
                  <a:moveTo>
                    <a:pt x="0" y="107"/>
                  </a:moveTo>
                  <a:moveTo>
                    <a:pt x="0" y="107"/>
                  </a:moveTo>
                  <a:cubicBezTo>
                    <a:pt x="0" y="48"/>
                    <a:pt x="48" y="0"/>
                    <a:pt x="107" y="0"/>
                  </a:cubicBezTo>
                  <a:lnTo>
                    <a:pt x="2042" y="0"/>
                  </a:lnTo>
                  <a:cubicBezTo>
                    <a:pt x="2102" y="0"/>
                    <a:pt x="2150" y="48"/>
                    <a:pt x="2150" y="107"/>
                  </a:cubicBezTo>
                  <a:lnTo>
                    <a:pt x="2150" y="969"/>
                  </a:lnTo>
                  <a:cubicBezTo>
                    <a:pt x="2150" y="1029"/>
                    <a:pt x="2102" y="1077"/>
                    <a:pt x="2042" y="1077"/>
                  </a:cubicBezTo>
                  <a:lnTo>
                    <a:pt x="107" y="1077"/>
                  </a:lnTo>
                  <a:cubicBezTo>
                    <a:pt x="48" y="1077"/>
                    <a:pt x="0" y="1029"/>
                    <a:pt x="0" y="969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575F6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4" name="path"/>
            <p:cNvSpPr/>
            <p:nvPr/>
          </p:nvSpPr>
          <p:spPr>
            <a:xfrm>
              <a:off x="1958340" y="0"/>
              <a:ext cx="2267711" cy="682752"/>
            </a:xfrm>
            <a:custGeom>
              <a:avLst/>
              <a:gdLst/>
              <a:ahLst/>
              <a:cxnLst/>
              <a:rect l="0" t="0" r="0" b="0"/>
              <a:pathLst>
                <a:path w="3571" h="1075">
                  <a:moveTo>
                    <a:pt x="0" y="107"/>
                  </a:moveTo>
                  <a:moveTo>
                    <a:pt x="0" y="107"/>
                  </a:moveTo>
                  <a:cubicBezTo>
                    <a:pt x="0" y="48"/>
                    <a:pt x="48" y="0"/>
                    <a:pt x="107" y="0"/>
                  </a:cubicBezTo>
                  <a:lnTo>
                    <a:pt x="3463" y="0"/>
                  </a:lnTo>
                  <a:cubicBezTo>
                    <a:pt x="3522" y="0"/>
                    <a:pt x="3571" y="48"/>
                    <a:pt x="3571" y="107"/>
                  </a:cubicBezTo>
                  <a:lnTo>
                    <a:pt x="3571" y="967"/>
                  </a:lnTo>
                  <a:cubicBezTo>
                    <a:pt x="3571" y="1027"/>
                    <a:pt x="3522" y="1075"/>
                    <a:pt x="3463" y="1075"/>
                  </a:cubicBezTo>
                  <a:lnTo>
                    <a:pt x="107" y="1075"/>
                  </a:lnTo>
                  <a:cubicBezTo>
                    <a:pt x="48" y="1075"/>
                    <a:pt x="0" y="1027"/>
                    <a:pt x="0" y="967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8C959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46" name="table 346"/>
          <p:cNvGraphicFramePr>
            <a:graphicFrameLocks noGrp="1"/>
          </p:cNvGraphicFramePr>
          <p:nvPr/>
        </p:nvGraphicFramePr>
        <p:xfrm>
          <a:off x="7414514" y="2805938"/>
          <a:ext cx="1390650" cy="709295"/>
        </p:xfrm>
        <a:graphic>
          <a:graphicData uri="http://schemas.openxmlformats.org/drawingml/2006/table">
            <a:tbl>
              <a:tblPr/>
              <a:tblGrid>
                <a:gridCol w="1390650"/>
              </a:tblGrid>
              <a:tr h="683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0002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What do we</a:t>
                      </a:r>
                      <a:endParaRPr lang="Arial" altLang="Arial" sz="1400" dirty="0"/>
                    </a:p>
                    <a:p>
                      <a:pPr marL="407669" algn="l" rtl="0" eaLnBrk="0">
                        <a:lnSpc>
                          <a:spcPct val="97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share?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" name="rect"/>
          <p:cNvSpPr/>
          <p:nvPr/>
        </p:nvSpPr>
        <p:spPr>
          <a:xfrm>
            <a:off x="8792033" y="3139060"/>
            <a:ext cx="593190" cy="33652"/>
          </a:xfrm>
          <a:prstGeom prst="rect">
            <a:avLst/>
          </a:prstGeom>
          <a:solidFill>
            <a:srgbClr val="141B4D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0" name="textbox 350"/>
          <p:cNvSpPr/>
          <p:nvPr/>
        </p:nvSpPr>
        <p:spPr>
          <a:xfrm>
            <a:off x="9385554" y="3595878"/>
            <a:ext cx="2268220" cy="684530"/>
          </a:xfrm>
          <a:prstGeom prst="rect">
            <a:avLst/>
          </a:prstGeom>
          <a:solidFill>
            <a:srgbClr val="8C959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7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9754"/>
              </a:lnSpc>
              <a:tabLst/>
            </a:pPr>
            <a:endParaRPr lang="Arial" altLang="Arial" sz="100" dirty="0"/>
          </a:p>
          <a:p>
            <a:pPr marL="324484" algn="l" rtl="0" eaLnBrk="0">
              <a:lnSpc>
                <a:spcPct val="81000"/>
              </a:lnSpc>
              <a:tabLst/>
            </a:pP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e.g.,</a:t>
            </a:r>
            <a:r>
              <a:rPr sz="14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Raw</a:t>
            </a:r>
            <a:r>
              <a:rPr sz="14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Gaps</a:t>
            </a:r>
            <a:endParaRPr lang="Arial" altLang="Arial" sz="1400" dirty="0"/>
          </a:p>
        </p:txBody>
      </p:sp>
      <p:pic>
        <p:nvPicPr>
          <p:cNvPr id="352" name="picture 3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82110" y="3152313"/>
            <a:ext cx="2883855" cy="1140540"/>
          </a:xfrm>
          <a:prstGeom prst="rect">
            <a:avLst/>
          </a:prstGeom>
        </p:spPr>
      </p:pic>
      <p:graphicFrame>
        <p:nvGraphicFramePr>
          <p:cNvPr id="354" name="table 354"/>
          <p:cNvGraphicFramePr>
            <a:graphicFrameLocks noGrp="1"/>
          </p:cNvGraphicFramePr>
          <p:nvPr/>
        </p:nvGraphicFramePr>
        <p:xfrm>
          <a:off x="9372854" y="2011934"/>
          <a:ext cx="2292984" cy="709295"/>
        </p:xfrm>
        <a:graphic>
          <a:graphicData uri="http://schemas.openxmlformats.org/drawingml/2006/table">
            <a:tbl>
              <a:tblPr>
                <a:solidFill>
                  <a:srgbClr val="8C959A"/>
                </a:solidFill>
              </a:tblPr>
              <a:tblGrid>
                <a:gridCol w="2292984"/>
              </a:tblGrid>
              <a:tr h="6838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79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545465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e.g.,</a:t>
                      </a:r>
                      <a:r>
                        <a:rPr sz="1200" b="1" kern="0" spc="1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2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Ranges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95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" name="table 356"/>
          <p:cNvGraphicFramePr>
            <a:graphicFrameLocks noGrp="1"/>
          </p:cNvGraphicFramePr>
          <p:nvPr/>
        </p:nvGraphicFramePr>
        <p:xfrm>
          <a:off x="9372854" y="2798317"/>
          <a:ext cx="2292984" cy="708025"/>
        </p:xfrm>
        <a:graphic>
          <a:graphicData uri="http://schemas.openxmlformats.org/drawingml/2006/table">
            <a:tbl>
              <a:tblPr/>
              <a:tblGrid>
                <a:gridCol w="2292984"/>
              </a:tblGrid>
              <a:tr h="682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76554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e.g.,</a:t>
                      </a:r>
                      <a:r>
                        <a:rPr sz="12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2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Equit</a:t>
                      </a: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 Gaps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8" name="picture 3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85094" y="4712610"/>
            <a:ext cx="607066" cy="421979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785297" y="5113415"/>
            <a:ext cx="606662" cy="405990"/>
          </a:xfrm>
          <a:prstGeom prst="rect">
            <a:avLst/>
          </a:prstGeom>
        </p:spPr>
      </p:pic>
      <p:graphicFrame>
        <p:nvGraphicFramePr>
          <p:cNvPr id="362" name="table 362"/>
          <p:cNvGraphicFramePr>
            <a:graphicFrameLocks noGrp="1"/>
          </p:cNvGraphicFramePr>
          <p:nvPr/>
        </p:nvGraphicFramePr>
        <p:xfrm>
          <a:off x="9372854" y="5155945"/>
          <a:ext cx="2292984" cy="708025"/>
        </p:xfrm>
        <a:graphic>
          <a:graphicData uri="http://schemas.openxmlformats.org/drawingml/2006/table">
            <a:tbl>
              <a:tblPr>
                <a:solidFill>
                  <a:srgbClr val="8C959A"/>
                </a:solidFill>
              </a:tblPr>
              <a:tblGrid>
                <a:gridCol w="2292984"/>
              </a:tblGrid>
              <a:tr h="682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30504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External (e.g., Applicants,</a:t>
                      </a:r>
                      <a:endParaRPr lang="Arial" altLang="Arial" sz="1200" dirty="0"/>
                    </a:p>
                    <a:p>
                      <a:pPr marL="445769" algn="l" rtl="0" eaLnBrk="0">
                        <a:lnSpc>
                          <a:spcPct val="81000"/>
                        </a:lnSpc>
                        <a:spcBef>
                          <a:spcPts val="81"/>
                        </a:spcBef>
                        <a:tabLst/>
                      </a:pPr>
                      <a:r>
                        <a:rPr sz="12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Candidates</a:t>
                      </a: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, Public)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95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table 364"/>
          <p:cNvGraphicFramePr>
            <a:graphicFrameLocks noGrp="1"/>
          </p:cNvGraphicFramePr>
          <p:nvPr/>
        </p:nvGraphicFramePr>
        <p:xfrm>
          <a:off x="9372854" y="4369561"/>
          <a:ext cx="2292984" cy="708025"/>
        </p:xfrm>
        <a:graphic>
          <a:graphicData uri="http://schemas.openxmlformats.org/drawingml/2006/table">
            <a:tbl>
              <a:tblPr>
                <a:solidFill>
                  <a:srgbClr val="8C959A"/>
                </a:solidFill>
              </a:tblPr>
              <a:tblGrid>
                <a:gridCol w="2292984"/>
              </a:tblGrid>
              <a:tr h="682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419734" algn="l" rtl="0" eaLnBrk="0">
                        <a:lnSpc>
                          <a:spcPct val="81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Internal (e.g.,</a:t>
                      </a:r>
                      <a:r>
                        <a:rPr sz="1200" b="1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Board</a:t>
                      </a: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,</a:t>
                      </a:r>
                      <a:endParaRPr lang="Arial" altLang="Arial" sz="1200" dirty="0"/>
                    </a:p>
                    <a:p>
                      <a:pPr marL="445769" algn="l" rtl="0" eaLnBrk="0">
                        <a:lnSpc>
                          <a:spcPct val="81000"/>
                        </a:lnSpc>
                        <a:spcBef>
                          <a:spcPts val="82"/>
                        </a:spcBef>
                        <a:tabLst/>
                      </a:pPr>
                      <a:r>
                        <a:rPr sz="12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Leaders, Managers,</a:t>
                      </a:r>
                      <a:endParaRPr lang="Arial" altLang="Arial" sz="1200" dirty="0"/>
                    </a:p>
                    <a:p>
                      <a:pPr marL="731519" algn="l" rtl="0" eaLnBrk="0">
                        <a:lnSpc>
                          <a:spcPct val="81000"/>
                        </a:lnSpc>
                        <a:spcBef>
                          <a:spcPts val="70"/>
                        </a:spcBef>
                        <a:tabLst/>
                      </a:pPr>
                      <a:r>
                        <a:rPr sz="12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Employees)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959A"/>
                    </a:solidFill>
                  </a:tcPr>
                </a:tc>
              </a:tr>
            </a:tbl>
          </a:graphicData>
        </a:graphic>
      </p:graphicFrame>
      <p:pic>
        <p:nvPicPr>
          <p:cNvPr id="366" name="picture 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112286" y="4119520"/>
            <a:ext cx="325691" cy="1008210"/>
          </a:xfrm>
          <a:prstGeom prst="rect">
            <a:avLst/>
          </a:prstGeom>
        </p:spPr>
      </p:pic>
      <p:graphicFrame>
        <p:nvGraphicFramePr>
          <p:cNvPr id="368" name="table 368"/>
          <p:cNvGraphicFramePr>
            <a:graphicFrameLocks noGrp="1"/>
          </p:cNvGraphicFramePr>
          <p:nvPr/>
        </p:nvGraphicFramePr>
        <p:xfrm>
          <a:off x="7414514" y="4770373"/>
          <a:ext cx="1390650" cy="708025"/>
        </p:xfrm>
        <a:graphic>
          <a:graphicData uri="http://schemas.openxmlformats.org/drawingml/2006/table">
            <a:tbl>
              <a:tblPr>
                <a:solidFill>
                  <a:srgbClr val="575F63"/>
                </a:solidFill>
              </a:tblPr>
              <a:tblGrid>
                <a:gridCol w="1390650"/>
              </a:tblGrid>
              <a:tr h="6826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36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03200" indent="20320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4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Who do we  </a:t>
                      </a:r>
                      <a:r>
                        <a:rPr sz="14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400" b="1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share wit</a:t>
                      </a:r>
                      <a:r>
                        <a:rPr sz="1400" b="1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h?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5F63"/>
                    </a:solidFill>
                  </a:tcPr>
                </a:tc>
              </a:tr>
            </a:tbl>
          </a:graphicData>
        </a:graphic>
      </p:graphicFrame>
      <p:pic>
        <p:nvPicPr>
          <p:cNvPr id="370" name="picture 3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372" name="textbox 372"/>
          <p:cNvSpPr/>
          <p:nvPr/>
        </p:nvSpPr>
        <p:spPr>
          <a:xfrm>
            <a:off x="11303482" y="6509563"/>
            <a:ext cx="179070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15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92687" y="0"/>
            <a:ext cx="7899313" cy="6857998"/>
          </a:xfrm>
          <a:prstGeom prst="rect">
            <a:avLst/>
          </a:prstGeom>
        </p:spPr>
      </p:pic>
      <p:sp>
        <p:nvSpPr>
          <p:cNvPr id="376" name="textbox 376"/>
          <p:cNvSpPr/>
          <p:nvPr/>
        </p:nvSpPr>
        <p:spPr>
          <a:xfrm>
            <a:off x="607948" y="1088528"/>
            <a:ext cx="3379470" cy="2891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" dirty="0"/>
          </a:p>
          <a:p>
            <a:pPr marL="24765" indent="1270" algn="l" rtl="0" eaLnBrk="0">
              <a:lnSpc>
                <a:spcPct val="85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Communication</a:t>
            </a:r>
            <a:r>
              <a:rPr sz="3500" b="1" kern="0" spc="7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3500" b="1" kern="0" spc="17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Change</a:t>
            </a:r>
            <a:endParaRPr lang="Arial" altLang="Arial" sz="3500" dirty="0"/>
          </a:p>
          <a:p>
            <a:pPr marL="36830" algn="l" rtl="0" eaLnBrk="0">
              <a:lnSpc>
                <a:spcPct val="81000"/>
              </a:lnSpc>
              <a:spcBef>
                <a:spcPts val="381"/>
              </a:spcBef>
              <a:tabLst/>
            </a:pP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Management</a:t>
            </a:r>
            <a:endParaRPr lang="Arial" altLang="Arial" sz="3500" dirty="0"/>
          </a:p>
          <a:p>
            <a:pPr algn="l" rtl="0" eaLnBrk="0">
              <a:lnSpc>
                <a:spcPct val="134000"/>
              </a:lnSpc>
              <a:tabLst/>
            </a:pPr>
            <a:endParaRPr lang="Arial" altLang="Arial" sz="1000" dirty="0"/>
          </a:p>
          <a:p>
            <a:pPr marL="22859" algn="l" rtl="0" eaLnBrk="0">
              <a:lnSpc>
                <a:spcPct val="86000"/>
              </a:lnSpc>
              <a:spcBef>
                <a:spcPts val="544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Deliver communications,</a:t>
            </a:r>
            <a:endParaRPr lang="Arial" altLang="Arial" sz="1800" dirty="0"/>
          </a:p>
          <a:p>
            <a:pPr marL="13970" algn="l" rtl="0" eaLnBrk="0">
              <a:lnSpc>
                <a:spcPct val="81000"/>
              </a:lnSpc>
              <a:spcBef>
                <a:spcPts val="719"/>
              </a:spcBef>
              <a:tabLst/>
            </a:pP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education, and train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ing to</a:t>
            </a:r>
            <a:endParaRPr lang="Arial" altLang="Arial" sz="1800" dirty="0"/>
          </a:p>
          <a:p>
            <a:pPr marL="12700" algn="l" rtl="0" eaLnBrk="0">
              <a:lnSpc>
                <a:spcPct val="78000"/>
              </a:lnSpc>
              <a:spcBef>
                <a:spcPts val="857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support your global</a:t>
            </a:r>
            <a:r>
              <a:rPr sz="1800" kern="0" spc="2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</a:t>
            </a:r>
            <a:endParaRPr lang="Arial" altLang="Arial" sz="1800" dirty="0"/>
          </a:p>
          <a:p>
            <a:pPr marL="12700" algn="l" rtl="0" eaLnBrk="0">
              <a:lnSpc>
                <a:spcPts val="2591"/>
              </a:lnSpc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strategy.</a:t>
            </a:r>
            <a:endParaRPr lang="Arial" altLang="Arial" sz="1800" dirty="0"/>
          </a:p>
        </p:txBody>
      </p:sp>
      <p:sp>
        <p:nvSpPr>
          <p:cNvPr id="378" name="textbox 378"/>
          <p:cNvSpPr/>
          <p:nvPr/>
        </p:nvSpPr>
        <p:spPr>
          <a:xfrm>
            <a:off x="4510862" y="3860113"/>
            <a:ext cx="1742439" cy="795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6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Communication</a:t>
            </a:r>
            <a:endParaRPr lang="Arial" altLang="Arial" sz="1800" dirty="0"/>
          </a:p>
          <a:p>
            <a:pPr marL="342900" algn="l" rtl="0" eaLnBrk="0">
              <a:lnSpc>
                <a:spcPct val="81000"/>
              </a:lnSpc>
              <a:spcBef>
                <a:spcPts val="412"/>
              </a:spcBef>
              <a:tabLst/>
            </a:pPr>
            <a:r>
              <a:rPr sz="1800" b="1" kern="0" spc="-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1800" b="1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Change</a:t>
            </a:r>
            <a:endParaRPr lang="Arial" altLang="Arial" sz="1800" dirty="0"/>
          </a:p>
          <a:p>
            <a:pPr marL="184150" algn="l" rtl="0" eaLnBrk="0">
              <a:lnSpc>
                <a:spcPct val="81000"/>
              </a:lnSpc>
              <a:spcBef>
                <a:spcPts val="411"/>
              </a:spcBef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Management</a:t>
            </a:r>
            <a:endParaRPr lang="Arial" altLang="Arial" sz="1800" dirty="0"/>
          </a:p>
        </p:txBody>
      </p:sp>
      <p:pic>
        <p:nvPicPr>
          <p:cNvPr id="380" name="picture 3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69969" y="3101651"/>
            <a:ext cx="984224" cy="489457"/>
          </a:xfrm>
          <a:prstGeom prst="rect">
            <a:avLst/>
          </a:prstGeom>
        </p:spPr>
      </p:pic>
      <p:pic>
        <p:nvPicPr>
          <p:cNvPr id="382" name="picture 3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384" name="picture 3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895551" y="2671520"/>
            <a:ext cx="953256" cy="287203"/>
          </a:xfrm>
          <a:prstGeom prst="rect">
            <a:avLst/>
          </a:prstGeom>
        </p:spPr>
      </p:pic>
      <p:pic>
        <p:nvPicPr>
          <p:cNvPr id="386" name="picture 3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976335" y="2946588"/>
            <a:ext cx="772838" cy="130792"/>
          </a:xfrm>
          <a:prstGeom prst="rect">
            <a:avLst/>
          </a:prstGeom>
        </p:spPr>
      </p:pic>
      <p:pic>
        <p:nvPicPr>
          <p:cNvPr id="388" name="picture 3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228113" y="2489534"/>
            <a:ext cx="282745" cy="2521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390"/>
          <p:cNvSpPr/>
          <p:nvPr/>
        </p:nvSpPr>
        <p:spPr>
          <a:xfrm>
            <a:off x="617627" y="1927874"/>
            <a:ext cx="7153909" cy="34651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498"/>
              </a:lnSpc>
              <a:tabLst/>
            </a:pPr>
            <a:endParaRPr lang="Arial" altLang="Arial" sz="100" dirty="0"/>
          </a:p>
          <a:p>
            <a:pPr marL="296545" indent="-283845" algn="l" rtl="0" eaLnBrk="0">
              <a:lnSpc>
                <a:spcPct val="102000"/>
              </a:lnSpc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Decisions you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make about your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gy will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have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communication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change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management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implicati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ons.</a:t>
            </a:r>
            <a:endParaRPr lang="Arial" altLang="Arial" sz="15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marL="296545" indent="-283845" algn="l" rtl="0" eaLnBrk="0">
              <a:lnSpc>
                <a:spcPct val="101000"/>
              </a:lnSpc>
              <a:spcBef>
                <a:spcPts val="459"/>
              </a:spcBef>
              <a:tabLst/>
            </a:pPr>
            <a:r>
              <a:rPr sz="14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facet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your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strategy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ask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yourself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following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questions to assist with developing an effective communication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plan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endParaRPr lang="Arial" altLang="Arial" sz="1500" dirty="0"/>
          </a:p>
          <a:p>
            <a:pPr marL="724534" indent="-339725" algn="l" rtl="0" eaLnBrk="0">
              <a:lnSpc>
                <a:spcPct val="96000"/>
              </a:lnSpc>
              <a:spcBef>
                <a:spcPts val="1584"/>
              </a:spcBef>
              <a:tabLst/>
            </a:pP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1.  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Who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needs to know about this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E.g.,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HR,</a:t>
            </a:r>
            <a:r>
              <a:rPr sz="14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Employees, Applicants/Candidates,       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Managers, Leaders, Board.</a:t>
            </a:r>
            <a:endParaRPr lang="Arial" altLang="Arial" sz="1400" dirty="0"/>
          </a:p>
          <a:p>
            <a:pPr marL="720090" indent="-346075" algn="l" rtl="0" eaLnBrk="0">
              <a:lnSpc>
                <a:spcPct val="96000"/>
              </a:lnSpc>
              <a:spcBef>
                <a:spcPts val="1558"/>
              </a:spcBef>
              <a:tabLst/>
            </a:pP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2.  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What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rmation does each audience need to</a:t>
            </a:r>
            <a:r>
              <a:rPr sz="14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know?</a:t>
            </a:r>
            <a:r>
              <a:rPr sz="14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E.g.,</a:t>
            </a: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30,000-Foot View,        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Overview,</a:t>
            </a:r>
            <a:r>
              <a:rPr sz="1400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Detailed Understanding.</a:t>
            </a:r>
            <a:endParaRPr lang="Arial" altLang="Arial" sz="1400" dirty="0"/>
          </a:p>
          <a:p>
            <a:pPr marL="724534" indent="-347979" algn="l" rtl="0" eaLnBrk="0">
              <a:lnSpc>
                <a:spcPct val="96000"/>
              </a:lnSpc>
              <a:spcBef>
                <a:spcPts val="1556"/>
              </a:spcBef>
              <a:tabLst/>
            </a:pPr>
            <a:r>
              <a:rPr sz="15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3.   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How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 the</a:t>
            </a:r>
            <a:r>
              <a:rPr sz="14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information</a:t>
            </a:r>
            <a:r>
              <a:rPr sz="1400" kern="0" spc="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best</a:t>
            </a:r>
            <a:r>
              <a:rPr sz="14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communicated to</a:t>
            </a: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 audience?</a:t>
            </a:r>
            <a:r>
              <a:rPr sz="14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E.g.,</a:t>
            </a:r>
            <a:r>
              <a:rPr sz="14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In-Person         </a:t>
            </a: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Meeting, Email, Too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lkit +</a:t>
            </a:r>
            <a:r>
              <a:rPr sz="14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FAQ,</a:t>
            </a:r>
            <a:r>
              <a:rPr sz="14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Recorded Training, Instructor-Led Training.</a:t>
            </a:r>
            <a:endParaRPr lang="Arial" altLang="Arial" sz="14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300" dirty="0"/>
          </a:p>
          <a:p>
            <a:pPr marL="13970" algn="l" rtl="0" eaLnBrk="0">
              <a:lnSpc>
                <a:spcPct val="86000"/>
              </a:lnSpc>
              <a:spcBef>
                <a:spcPts val="2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 with your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legal counsel on developing your communica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tion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plan!</a:t>
            </a:r>
            <a:endParaRPr lang="Arial" altLang="Arial" sz="1500" dirty="0"/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9063354" y="1429639"/>
            <a:ext cx="2116582" cy="2255265"/>
            <a:chOff x="0" y="0"/>
            <a:chExt cx="2116582" cy="2255265"/>
          </a:xfrm>
        </p:grpSpPr>
        <p:grpSp>
          <p:nvGrpSpPr>
            <p:cNvPr id="42" name="group 42"/>
            <p:cNvGrpSpPr/>
            <p:nvPr/>
          </p:nvGrpSpPr>
          <p:grpSpPr>
            <a:xfrm rot="21600000">
              <a:off x="0" y="0"/>
              <a:ext cx="2116582" cy="2255265"/>
              <a:chOff x="0" y="0"/>
              <a:chExt cx="2116582" cy="2255265"/>
            </a:xfrm>
          </p:grpSpPr>
          <p:sp>
            <p:nvSpPr>
              <p:cNvPr id="392" name="path"/>
              <p:cNvSpPr/>
              <p:nvPr/>
            </p:nvSpPr>
            <p:spPr>
              <a:xfrm>
                <a:off x="12700" y="12700"/>
                <a:ext cx="2091182" cy="2229865"/>
              </a:xfrm>
              <a:custGeom>
                <a:avLst/>
                <a:gdLst/>
                <a:ahLst/>
                <a:cxnLst/>
                <a:rect l="0" t="0" r="0" b="0"/>
                <a:pathLst>
                  <a:path w="3293" h="3511">
                    <a:moveTo>
                      <a:pt x="0" y="1646"/>
                    </a:moveTo>
                    <a:cubicBezTo>
                      <a:pt x="0" y="737"/>
                      <a:pt x="737" y="0"/>
                      <a:pt x="1646" y="0"/>
                    </a:cubicBezTo>
                    <a:cubicBezTo>
                      <a:pt x="2556" y="0"/>
                      <a:pt x="3293" y="737"/>
                      <a:pt x="3293" y="1646"/>
                    </a:cubicBezTo>
                    <a:cubicBezTo>
                      <a:pt x="3293" y="2418"/>
                      <a:pt x="2756" y="3087"/>
                      <a:pt x="2002" y="3254"/>
                    </a:cubicBezTo>
                    <a:lnTo>
                      <a:pt x="1984" y="3511"/>
                    </a:lnTo>
                    <a:lnTo>
                      <a:pt x="1545" y="3079"/>
                    </a:lnTo>
                    <a:lnTo>
                      <a:pt x="2052" y="2556"/>
                    </a:lnTo>
                    <a:lnTo>
                      <a:pt x="2034" y="2809"/>
                    </a:lnTo>
                    <a:cubicBezTo>
                      <a:pt x="2676" y="2595"/>
                      <a:pt x="3023" y="1901"/>
                      <a:pt x="2809" y="1259"/>
                    </a:cubicBezTo>
                    <a:cubicBezTo>
                      <a:pt x="2595" y="616"/>
                      <a:pt x="1901" y="269"/>
                      <a:pt x="1259" y="483"/>
                    </a:cubicBezTo>
                    <a:cubicBezTo>
                      <a:pt x="758" y="650"/>
                      <a:pt x="420" y="1118"/>
                      <a:pt x="420" y="1646"/>
                    </a:cubicBezTo>
                    <a:lnTo>
                      <a:pt x="0" y="1646"/>
                    </a:lnTo>
                    <a:close/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path"/>
              <p:cNvSpPr/>
              <p:nvPr/>
            </p:nvSpPr>
            <p:spPr>
              <a:xfrm>
                <a:off x="0" y="0"/>
                <a:ext cx="2116582" cy="2255265"/>
              </a:xfrm>
              <a:custGeom>
                <a:avLst/>
                <a:gdLst/>
                <a:ahLst/>
                <a:cxnLst/>
                <a:rect l="0" t="0" r="0" b="0"/>
                <a:pathLst>
                  <a:path w="3333" h="3551">
                    <a:moveTo>
                      <a:pt x="20" y="1666"/>
                    </a:moveTo>
                    <a:cubicBezTo>
                      <a:pt x="20" y="757"/>
                      <a:pt x="757" y="20"/>
                      <a:pt x="1666" y="20"/>
                    </a:cubicBezTo>
                    <a:cubicBezTo>
                      <a:pt x="2576" y="20"/>
                      <a:pt x="3313" y="757"/>
                      <a:pt x="3313" y="1666"/>
                    </a:cubicBezTo>
                    <a:cubicBezTo>
                      <a:pt x="3313" y="2438"/>
                      <a:pt x="2776" y="3107"/>
                      <a:pt x="2022" y="3274"/>
                    </a:cubicBezTo>
                    <a:lnTo>
                      <a:pt x="2004" y="3531"/>
                    </a:lnTo>
                    <a:lnTo>
                      <a:pt x="1565" y="3099"/>
                    </a:lnTo>
                    <a:lnTo>
                      <a:pt x="2072" y="2576"/>
                    </a:lnTo>
                    <a:lnTo>
                      <a:pt x="2054" y="2829"/>
                    </a:lnTo>
                    <a:cubicBezTo>
                      <a:pt x="2696" y="2615"/>
                      <a:pt x="3043" y="1921"/>
                      <a:pt x="2829" y="1279"/>
                    </a:cubicBezTo>
                    <a:cubicBezTo>
                      <a:pt x="2615" y="636"/>
                      <a:pt x="1921" y="289"/>
                      <a:pt x="1279" y="503"/>
                    </a:cubicBezTo>
                    <a:cubicBezTo>
                      <a:pt x="778" y="670"/>
                      <a:pt x="440" y="1138"/>
                      <a:pt x="440" y="1666"/>
                    </a:cubicBezTo>
                    <a:lnTo>
                      <a:pt x="20" y="1666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6" name="textbox 396"/>
            <p:cNvSpPr/>
            <p:nvPr/>
          </p:nvSpPr>
          <p:spPr>
            <a:xfrm>
              <a:off x="-12700" y="-12700"/>
              <a:ext cx="2142489" cy="232156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marL="511175" algn="l" rtl="0" eaLnBrk="0">
                <a:lnSpc>
                  <a:spcPct val="90000"/>
                </a:lnSpc>
                <a:spcBef>
                  <a:spcPts val="4"/>
                </a:spcBef>
                <a:tabLst/>
              </a:pPr>
              <a:r>
                <a:rPr sz="1400" b="1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Who</a:t>
              </a:r>
              <a:r>
                <a:rPr sz="1400" b="1" kern="0" spc="7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needs </a:t>
              </a:r>
              <a:r>
                <a:rPr sz="1400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to</a:t>
              </a:r>
              <a:endParaRPr lang="Arial" altLang="Arial" sz="1400" dirty="0"/>
            </a:p>
            <a:p>
              <a:pPr marL="822960" algn="l" rtl="0" eaLnBrk="0">
                <a:lnSpc>
                  <a:spcPct val="97000"/>
                </a:lnSpc>
                <a:spcBef>
                  <a:spcPts val="7"/>
                </a:spcBef>
                <a:tabLst/>
              </a:pPr>
              <a:r>
                <a:rPr sz="1400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know?</a:t>
              </a:r>
              <a:endParaRPr lang="Arial" altLang="Arial" sz="14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8388029" y="2828477"/>
            <a:ext cx="1809055" cy="2253935"/>
            <a:chOff x="0" y="0"/>
            <a:chExt cx="1809055" cy="2253935"/>
          </a:xfrm>
        </p:grpSpPr>
        <p:grpSp>
          <p:nvGrpSpPr>
            <p:cNvPr id="46" name="group 46"/>
            <p:cNvGrpSpPr/>
            <p:nvPr/>
          </p:nvGrpSpPr>
          <p:grpSpPr>
            <a:xfrm rot="21600000">
              <a:off x="0" y="0"/>
              <a:ext cx="1809055" cy="2253935"/>
              <a:chOff x="0" y="0"/>
              <a:chExt cx="1809055" cy="2253935"/>
            </a:xfrm>
          </p:grpSpPr>
          <p:sp>
            <p:nvSpPr>
              <p:cNvPr id="398" name="path"/>
              <p:cNvSpPr/>
              <p:nvPr/>
            </p:nvSpPr>
            <p:spPr>
              <a:xfrm>
                <a:off x="0" y="0"/>
                <a:ext cx="1796355" cy="2241235"/>
              </a:xfrm>
              <a:custGeom>
                <a:avLst/>
                <a:gdLst/>
                <a:ahLst/>
                <a:cxnLst/>
                <a:rect l="0" t="0" r="0" b="0"/>
                <a:pathLst>
                  <a:path w="2828" h="3529">
                    <a:moveTo>
                      <a:pt x="2828" y="500"/>
                    </a:moveTo>
                    <a:lnTo>
                      <a:pt x="2531" y="797"/>
                    </a:lnTo>
                    <a:cubicBezTo>
                      <a:pt x="2052" y="318"/>
                      <a:pt x="1276" y="318"/>
                      <a:pt x="797" y="797"/>
                    </a:cubicBezTo>
                    <a:cubicBezTo>
                      <a:pt x="318" y="1276"/>
                      <a:pt x="318" y="2052"/>
                      <a:pt x="797" y="2531"/>
                    </a:cubicBezTo>
                    <a:cubicBezTo>
                      <a:pt x="932" y="2666"/>
                      <a:pt x="1096" y="2767"/>
                      <a:pt x="1276" y="2827"/>
                    </a:cubicBezTo>
                    <a:lnTo>
                      <a:pt x="1259" y="2574"/>
                    </a:lnTo>
                    <a:lnTo>
                      <a:pt x="1765" y="3097"/>
                    </a:lnTo>
                    <a:lnTo>
                      <a:pt x="1326" y="3529"/>
                    </a:lnTo>
                    <a:lnTo>
                      <a:pt x="1308" y="3272"/>
                    </a:lnTo>
                    <a:cubicBezTo>
                      <a:pt x="420" y="3075"/>
                      <a:pt x="-139" y="2196"/>
                      <a:pt x="56" y="1308"/>
                    </a:cubicBezTo>
                    <a:cubicBezTo>
                      <a:pt x="253" y="420"/>
                      <a:pt x="1132" y="-139"/>
                      <a:pt x="2020" y="56"/>
                    </a:cubicBezTo>
                    <a:cubicBezTo>
                      <a:pt x="2326" y="124"/>
                      <a:pt x="2607" y="278"/>
                      <a:pt x="2828" y="500"/>
                    </a:cubicBezTo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path"/>
              <p:cNvSpPr/>
              <p:nvPr/>
            </p:nvSpPr>
            <p:spPr>
              <a:xfrm>
                <a:off x="0" y="0"/>
                <a:ext cx="1809055" cy="2253935"/>
              </a:xfrm>
              <a:custGeom>
                <a:avLst/>
                <a:gdLst/>
                <a:ahLst/>
                <a:cxnLst/>
                <a:rect l="0" t="0" r="0" b="0"/>
                <a:pathLst>
                  <a:path w="2848" h="3549">
                    <a:moveTo>
                      <a:pt x="2828" y="500"/>
                    </a:moveTo>
                    <a:lnTo>
                      <a:pt x="2531" y="797"/>
                    </a:lnTo>
                    <a:cubicBezTo>
                      <a:pt x="2052" y="318"/>
                      <a:pt x="1276" y="318"/>
                      <a:pt x="797" y="797"/>
                    </a:cubicBezTo>
                    <a:cubicBezTo>
                      <a:pt x="318" y="1276"/>
                      <a:pt x="318" y="2052"/>
                      <a:pt x="797" y="2531"/>
                    </a:cubicBezTo>
                    <a:cubicBezTo>
                      <a:pt x="932" y="2666"/>
                      <a:pt x="1096" y="2767"/>
                      <a:pt x="1276" y="2827"/>
                    </a:cubicBezTo>
                    <a:lnTo>
                      <a:pt x="1259" y="2574"/>
                    </a:lnTo>
                    <a:lnTo>
                      <a:pt x="1765" y="3097"/>
                    </a:lnTo>
                    <a:lnTo>
                      <a:pt x="1326" y="3529"/>
                    </a:lnTo>
                    <a:lnTo>
                      <a:pt x="1308" y="3272"/>
                    </a:lnTo>
                    <a:cubicBezTo>
                      <a:pt x="420" y="3075"/>
                      <a:pt x="-139" y="2196"/>
                      <a:pt x="56" y="1308"/>
                    </a:cubicBezTo>
                    <a:cubicBezTo>
                      <a:pt x="253" y="420"/>
                      <a:pt x="1132" y="-139"/>
                      <a:pt x="2020" y="56"/>
                    </a:cubicBezTo>
                    <a:cubicBezTo>
                      <a:pt x="2326" y="124"/>
                      <a:pt x="2607" y="278"/>
                      <a:pt x="2828" y="500"/>
                    </a:cubicBezTo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2" name="textbox 402"/>
            <p:cNvSpPr/>
            <p:nvPr/>
          </p:nvSpPr>
          <p:spPr>
            <a:xfrm>
              <a:off x="-12700" y="-12700"/>
              <a:ext cx="1834514" cy="23202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marL="853439" algn="l" rtl="0" eaLnBrk="0">
                <a:lnSpc>
                  <a:spcPct val="80000"/>
                </a:lnSpc>
                <a:spcBef>
                  <a:spcPts val="4"/>
                </a:spcBef>
                <a:tabLst/>
              </a:pPr>
              <a:r>
                <a:rPr sz="1400" b="1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What</a:t>
              </a:r>
              <a:endParaRPr lang="Arial" altLang="Arial" sz="1400" dirty="0"/>
            </a:p>
            <a:p>
              <a:pPr marL="426084" algn="l" rtl="0" eaLnBrk="0">
                <a:lnSpc>
                  <a:spcPct val="90000"/>
                </a:lnSpc>
                <a:spcBef>
                  <a:spcPts val="155"/>
                </a:spcBef>
                <a:tabLst/>
              </a:pPr>
              <a:r>
                <a:rPr sz="1400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information does</a:t>
              </a:r>
              <a:endParaRPr lang="Arial" altLang="Arial" sz="1400" dirty="0"/>
            </a:p>
            <a:p>
              <a:pPr marL="563880" algn="l" rtl="0" eaLnBrk="0">
                <a:lnSpc>
                  <a:spcPct val="90000"/>
                </a:lnSpc>
                <a:tabLst/>
              </a:pPr>
              <a:r>
                <a:rPr sz="1400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the audience</a:t>
              </a:r>
              <a:endParaRPr lang="Arial" altLang="Arial" sz="1400" dirty="0"/>
            </a:p>
            <a:p>
              <a:pPr marL="834389" algn="l" rtl="0" eaLnBrk="0">
                <a:lnSpc>
                  <a:spcPct val="97000"/>
                </a:lnSpc>
                <a:spcBef>
                  <a:spcPts val="7"/>
                </a:spcBef>
                <a:tabLst/>
              </a:pPr>
              <a:r>
                <a:rPr sz="1400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need?</a:t>
              </a:r>
              <a:endParaRPr lang="Arial" altLang="Arial" sz="14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9065006" y="4221702"/>
            <a:ext cx="2116359" cy="2116359"/>
            <a:chOff x="0" y="0"/>
            <a:chExt cx="2116359" cy="2116359"/>
          </a:xfrm>
        </p:grpSpPr>
        <p:grpSp>
          <p:nvGrpSpPr>
            <p:cNvPr id="50" name="group 50"/>
            <p:cNvGrpSpPr/>
            <p:nvPr/>
          </p:nvGrpSpPr>
          <p:grpSpPr>
            <a:xfrm rot="21600000">
              <a:off x="0" y="0"/>
              <a:ext cx="2116359" cy="2116359"/>
              <a:chOff x="0" y="0"/>
              <a:chExt cx="2116359" cy="2116359"/>
            </a:xfrm>
          </p:grpSpPr>
          <p:sp>
            <p:nvSpPr>
              <p:cNvPr id="404" name="path"/>
              <p:cNvSpPr/>
              <p:nvPr/>
            </p:nvSpPr>
            <p:spPr>
              <a:xfrm>
                <a:off x="12700" y="0"/>
                <a:ext cx="2103659" cy="2116359"/>
              </a:xfrm>
              <a:custGeom>
                <a:avLst/>
                <a:gdLst/>
                <a:ahLst/>
                <a:cxnLst/>
                <a:rect l="0" t="0" r="0" b="0"/>
                <a:pathLst>
                  <a:path w="3312" h="3332">
                    <a:moveTo>
                      <a:pt x="482" y="502"/>
                    </a:moveTo>
                    <a:cubicBezTo>
                      <a:pt x="1125" y="-140"/>
                      <a:pt x="2167" y="-140"/>
                      <a:pt x="2810" y="502"/>
                    </a:cubicBezTo>
                    <a:cubicBezTo>
                      <a:pt x="3453" y="1145"/>
                      <a:pt x="3453" y="2187"/>
                      <a:pt x="2810" y="2830"/>
                    </a:cubicBezTo>
                    <a:cubicBezTo>
                      <a:pt x="2167" y="3473"/>
                      <a:pt x="1125" y="3473"/>
                      <a:pt x="482" y="2830"/>
                    </a:cubicBezTo>
                    <a:cubicBezTo>
                      <a:pt x="173" y="2521"/>
                      <a:pt x="0" y="2103"/>
                      <a:pt x="0" y="1666"/>
                    </a:cubicBezTo>
                    <a:lnTo>
                      <a:pt x="419" y="1666"/>
                    </a:lnTo>
                    <a:cubicBezTo>
                      <a:pt x="419" y="2344"/>
                      <a:pt x="968" y="2893"/>
                      <a:pt x="1646" y="2893"/>
                    </a:cubicBezTo>
                    <a:cubicBezTo>
                      <a:pt x="2324" y="2893"/>
                      <a:pt x="2873" y="2344"/>
                      <a:pt x="2873" y="1666"/>
                    </a:cubicBezTo>
                    <a:cubicBezTo>
                      <a:pt x="2873" y="988"/>
                      <a:pt x="2324" y="439"/>
                      <a:pt x="1646" y="439"/>
                    </a:cubicBezTo>
                    <a:cubicBezTo>
                      <a:pt x="1320" y="439"/>
                      <a:pt x="1009" y="568"/>
                      <a:pt x="778" y="798"/>
                    </a:cubicBezTo>
                    <a:lnTo>
                      <a:pt x="482" y="502"/>
                    </a:lnTo>
                    <a:close/>
                  </a:path>
                </a:pathLst>
              </a:custGeom>
              <a:solidFill>
                <a:srgbClr val="25282A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path"/>
              <p:cNvSpPr/>
              <p:nvPr/>
            </p:nvSpPr>
            <p:spPr>
              <a:xfrm>
                <a:off x="0" y="0"/>
                <a:ext cx="2116359" cy="2116359"/>
              </a:xfrm>
              <a:custGeom>
                <a:avLst/>
                <a:gdLst/>
                <a:ahLst/>
                <a:cxnLst/>
                <a:rect l="0" t="0" r="0" b="0"/>
                <a:pathLst>
                  <a:path w="3332" h="3332">
                    <a:moveTo>
                      <a:pt x="502" y="502"/>
                    </a:moveTo>
                    <a:cubicBezTo>
                      <a:pt x="1145" y="-140"/>
                      <a:pt x="2187" y="-140"/>
                      <a:pt x="2830" y="502"/>
                    </a:cubicBezTo>
                    <a:cubicBezTo>
                      <a:pt x="3473" y="1145"/>
                      <a:pt x="3473" y="2187"/>
                      <a:pt x="2830" y="2830"/>
                    </a:cubicBezTo>
                    <a:cubicBezTo>
                      <a:pt x="2187" y="3473"/>
                      <a:pt x="1145" y="3473"/>
                      <a:pt x="502" y="2830"/>
                    </a:cubicBezTo>
                    <a:cubicBezTo>
                      <a:pt x="193" y="2521"/>
                      <a:pt x="20" y="2103"/>
                      <a:pt x="20" y="1666"/>
                    </a:cubicBezTo>
                    <a:lnTo>
                      <a:pt x="439" y="1666"/>
                    </a:lnTo>
                    <a:cubicBezTo>
                      <a:pt x="439" y="2344"/>
                      <a:pt x="988" y="2893"/>
                      <a:pt x="1666" y="2893"/>
                    </a:cubicBezTo>
                    <a:cubicBezTo>
                      <a:pt x="2344" y="2893"/>
                      <a:pt x="2893" y="2344"/>
                      <a:pt x="2893" y="1666"/>
                    </a:cubicBezTo>
                    <a:cubicBezTo>
                      <a:pt x="2893" y="988"/>
                      <a:pt x="2344" y="439"/>
                      <a:pt x="1666" y="439"/>
                    </a:cubicBezTo>
                    <a:cubicBezTo>
                      <a:pt x="1340" y="439"/>
                      <a:pt x="1029" y="568"/>
                      <a:pt x="798" y="798"/>
                    </a:cubicBezTo>
                    <a:lnTo>
                      <a:pt x="502" y="502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FFFFFF">
                    <a:alpha val="100000"/>
                  </a:srgbClr>
                </a:solidFill>
                <a:prstDash val="solid"/>
                <a:round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8" name="textbox 408"/>
            <p:cNvSpPr/>
            <p:nvPr/>
          </p:nvSpPr>
          <p:spPr>
            <a:xfrm>
              <a:off x="-12700" y="-12700"/>
              <a:ext cx="2141854" cy="218249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9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9000"/>
                </a:lnSpc>
                <a:tabLst/>
              </a:pPr>
              <a:endParaRPr lang="Arial" altLang="Arial" sz="1000" dirty="0"/>
            </a:p>
            <a:p>
              <a:pPr marL="656590" algn="l" rtl="0" eaLnBrk="0">
                <a:lnSpc>
                  <a:spcPct val="90000"/>
                </a:lnSpc>
                <a:spcBef>
                  <a:spcPts val="1"/>
                </a:spcBef>
                <a:tabLst/>
              </a:pPr>
              <a:r>
                <a:rPr sz="1400" b="1" kern="0" spc="-3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How</a:t>
              </a:r>
              <a:r>
                <a:rPr sz="1400" b="1" kern="0" spc="14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kern="0" spc="-3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is the</a:t>
              </a:r>
              <a:endParaRPr lang="Arial" altLang="Arial" sz="1400" dirty="0"/>
            </a:p>
            <a:p>
              <a:pPr marL="449580" algn="l" rtl="0" eaLnBrk="0">
                <a:lnSpc>
                  <a:spcPct val="78000"/>
                </a:lnSpc>
                <a:spcBef>
                  <a:spcPts val="7"/>
                </a:spcBef>
                <a:tabLst/>
              </a:pPr>
              <a:r>
                <a:rPr sz="1400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information best</a:t>
              </a:r>
              <a:endParaRPr lang="Arial" altLang="Arial" sz="1400" dirty="0"/>
            </a:p>
            <a:p>
              <a:pPr marL="447675" algn="l" rtl="0" eaLnBrk="0">
                <a:lnSpc>
                  <a:spcPts val="1831"/>
                </a:lnSpc>
                <a:tabLst/>
              </a:pPr>
              <a:r>
                <a:rPr sz="1400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communicated?</a:t>
              </a:r>
              <a:endParaRPr lang="Arial" altLang="Arial" sz="1400" dirty="0"/>
            </a:p>
          </p:txBody>
        </p:sp>
      </p:grpSp>
      <p:sp>
        <p:nvSpPr>
          <p:cNvPr id="410" name="textbox 410"/>
          <p:cNvSpPr/>
          <p:nvPr/>
        </p:nvSpPr>
        <p:spPr>
          <a:xfrm>
            <a:off x="630791" y="1085004"/>
            <a:ext cx="730821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6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Developing a Communication</a:t>
            </a:r>
            <a:r>
              <a:rPr sz="3500" b="1" kern="0" spc="29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Plan</a:t>
            </a:r>
            <a:endParaRPr lang="Arial" altLang="Arial" sz="3500" dirty="0"/>
          </a:p>
        </p:txBody>
      </p:sp>
      <p:pic>
        <p:nvPicPr>
          <p:cNvPr id="412" name="picture 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414" name="textbox 414"/>
          <p:cNvSpPr/>
          <p:nvPr/>
        </p:nvSpPr>
        <p:spPr>
          <a:xfrm>
            <a:off x="11303482" y="6509563"/>
            <a:ext cx="179070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17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292512" y="0"/>
            <a:ext cx="7899487" cy="6857998"/>
          </a:xfrm>
          <a:prstGeom prst="rect">
            <a:avLst/>
          </a:prstGeom>
        </p:spPr>
      </p:pic>
      <p:sp>
        <p:nvSpPr>
          <p:cNvPr id="418" name="textbox 418"/>
          <p:cNvSpPr/>
          <p:nvPr/>
        </p:nvSpPr>
        <p:spPr>
          <a:xfrm>
            <a:off x="600862" y="1088528"/>
            <a:ext cx="3338195" cy="23107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" dirty="0"/>
          </a:p>
          <a:p>
            <a:pPr marL="12700" indent="31115" algn="l" rtl="0" eaLnBrk="0">
              <a:lnSpc>
                <a:spcPct val="85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Measurement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Accountab</a:t>
            </a: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ility</a:t>
            </a:r>
            <a:endParaRPr lang="Arial" altLang="Arial" sz="35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24129" algn="l" rtl="0" eaLnBrk="0">
              <a:lnSpc>
                <a:spcPct val="81000"/>
              </a:lnSpc>
              <a:spcBef>
                <a:spcPts val="540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Create and</a:t>
            </a:r>
            <a:r>
              <a:rPr sz="18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implement a</a:t>
            </a:r>
            <a:r>
              <a:rPr sz="18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al</a:t>
            </a:r>
            <a:endParaRPr lang="Arial" altLang="Arial" sz="1800" dirty="0"/>
          </a:p>
          <a:p>
            <a:pPr marL="16509" indent="10795" algn="l" rtl="0" eaLnBrk="0">
              <a:lnSpc>
                <a:spcPct val="95000"/>
              </a:lnSpc>
              <a:spcBef>
                <a:spcPts val="648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measurement framework to        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track</a:t>
            </a:r>
            <a:r>
              <a:rPr sz="18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progress and drive</a:t>
            </a:r>
            <a:endParaRPr lang="Arial" altLang="Arial" sz="18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500" dirty="0"/>
          </a:p>
          <a:p>
            <a:pPr marL="20320" algn="l" rtl="0" eaLnBrk="0">
              <a:lnSpc>
                <a:spcPct val="81000"/>
              </a:lnSpc>
              <a:spcBef>
                <a:spcPts val="3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accountability.</a:t>
            </a:r>
            <a:endParaRPr lang="Arial" altLang="Arial" sz="1800" dirty="0"/>
          </a:p>
        </p:txBody>
      </p:sp>
      <p:sp>
        <p:nvSpPr>
          <p:cNvPr id="420" name="textbox 420"/>
          <p:cNvSpPr/>
          <p:nvPr/>
        </p:nvSpPr>
        <p:spPr>
          <a:xfrm>
            <a:off x="4579365" y="3862857"/>
            <a:ext cx="1595119" cy="792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365"/>
              </a:lnSpc>
              <a:tabLst/>
            </a:pPr>
            <a:endParaRPr lang="Arial" altLang="Arial" sz="100" dirty="0"/>
          </a:p>
          <a:p>
            <a:pPr marL="77469" algn="l" rtl="0" eaLnBrk="0">
              <a:lnSpc>
                <a:spcPct val="80000"/>
              </a:lnSpc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Measurement</a:t>
            </a:r>
            <a:endParaRPr lang="Arial" altLang="Arial" sz="1800" dirty="0"/>
          </a:p>
          <a:p>
            <a:pPr marL="725169" algn="l" rtl="0" eaLnBrk="0">
              <a:lnSpc>
                <a:spcPct val="97000"/>
              </a:lnSpc>
              <a:spcBef>
                <a:spcPts val="411"/>
              </a:spcBef>
              <a:tabLst/>
            </a:pP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</a:t>
            </a:r>
            <a:endParaRPr lang="Arial" altLang="Arial" sz="1800" dirty="0"/>
          </a:p>
          <a:p>
            <a:pPr marL="12700" algn="l" rtl="0" eaLnBrk="0">
              <a:lnSpc>
                <a:spcPct val="81000"/>
              </a:lnSpc>
              <a:spcBef>
                <a:spcPts val="65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Accountability</a:t>
            </a:r>
            <a:endParaRPr lang="Arial" altLang="Arial" sz="1800" dirty="0"/>
          </a:p>
        </p:txBody>
      </p:sp>
      <p:pic>
        <p:nvPicPr>
          <p:cNvPr id="422" name="picture 4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02032" y="2523693"/>
            <a:ext cx="1076392" cy="932038"/>
          </a:xfrm>
          <a:prstGeom prst="rect">
            <a:avLst/>
          </a:prstGeom>
        </p:spPr>
      </p:pic>
      <p:pic>
        <p:nvPicPr>
          <p:cNvPr id="424" name="picture 4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426" name="picture 4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726577" y="3469596"/>
            <a:ext cx="1208824" cy="150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 428"/>
          <p:cNvGraphicFramePr>
            <a:graphicFrameLocks noGrp="1"/>
          </p:cNvGraphicFramePr>
          <p:nvPr/>
        </p:nvGraphicFramePr>
        <p:xfrm>
          <a:off x="4638868" y="2542032"/>
          <a:ext cx="7004050" cy="3355975"/>
        </p:xfrm>
        <a:graphic>
          <a:graphicData uri="http://schemas.openxmlformats.org/drawingml/2006/table">
            <a:tbl>
              <a:tblPr/>
              <a:tblGrid>
                <a:gridCol w="1212850"/>
                <a:gridCol w="4587875"/>
                <a:gridCol w="1203325"/>
              </a:tblGrid>
              <a:tr h="3355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653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66700" algn="l" rtl="0" eaLnBrk="0">
                        <a:lnSpc>
                          <a:spcPct val="80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Proactive</a:t>
                      </a:r>
                      <a:endParaRPr lang="Arial" altLang="Arial" sz="1400" dirty="0"/>
                    </a:p>
                    <a:p>
                      <a:pPr marL="511809" algn="l" rtl="0" eaLnBrk="0">
                        <a:lnSpc>
                          <a:spcPct val="81000"/>
                        </a:lnSpc>
                        <a:spcBef>
                          <a:spcPts val="320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400" dirty="0"/>
                    </a:p>
                    <a:p>
                      <a:pPr marL="399415" algn="l" rtl="0" eaLnBrk="0">
                        <a:lnSpc>
                          <a:spcPct val="81000"/>
                        </a:lnSpc>
                        <a:spcBef>
                          <a:spcPts val="319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Equity</a:t>
                      </a:r>
                      <a:endParaRPr lang="Arial" altLang="Arial" sz="1400" dirty="0"/>
                    </a:p>
                    <a:p>
                      <a:pPr algn="l" rtl="0" eaLnBrk="0">
                        <a:lnSpc>
                          <a:spcPct val="81000"/>
                        </a:lnSpc>
                        <a:spcBef>
                          <a:spcPts val="1475"/>
                        </a:spcBef>
                        <a:tabLst/>
                      </a:pPr>
                      <a:r>
                        <a:rPr sz="700" kern="0" spc="-3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Raw</a:t>
                      </a:r>
                      <a:r>
                        <a:rPr sz="1200" kern="0" spc="8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 gap</a:t>
                      </a:r>
                      <a:endParaRPr lang="Arial" altLang="Arial" sz="1200" dirty="0"/>
                    </a:p>
                    <a:p>
                      <a:pPr marL="163195" indent="-163829" algn="l" rtl="0" eaLnBrk="0">
                        <a:lnSpc>
                          <a:spcPct val="90000"/>
                        </a:lnSpc>
                        <a:spcBef>
                          <a:spcPts val="1092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Adjusted</a:t>
                      </a:r>
                      <a:r>
                        <a:rPr sz="1200" kern="0" spc="10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gap</a:t>
                      </a:r>
                      <a:endParaRPr lang="Arial" altLang="Arial" sz="1200" dirty="0"/>
                    </a:p>
                    <a:p>
                      <a:pPr marL="152400" indent="-152400" algn="l" rtl="0" eaLnBrk="0">
                        <a:lnSpc>
                          <a:spcPct val="90000"/>
                        </a:lnSpc>
                        <a:spcBef>
                          <a:spcPts val="1092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4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b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elow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job</a:t>
                      </a:r>
                      <a:r>
                        <a:rPr sz="1200" kern="0" spc="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minimum</a:t>
                      </a:r>
                      <a:endParaRPr lang="Arial" altLang="Arial" sz="12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52400" indent="-152400" algn="l" rtl="0" eaLnBrk="0">
                        <a:lnSpc>
                          <a:spcPct val="9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4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above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job</a:t>
                      </a:r>
                      <a:r>
                        <a:rPr sz="1200" kern="0" spc="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maximum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266700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Comm.</a:t>
                      </a:r>
                      <a:r>
                        <a:rPr sz="1400" b="1" kern="0" spc="8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endParaRPr lang="Arial" altLang="Arial" sz="1400" dirty="0"/>
                    </a:p>
                    <a:p>
                      <a:pPr marL="330834" algn="l" rtl="0" eaLnBrk="0">
                        <a:lnSpc>
                          <a:spcPct val="81000"/>
                        </a:lnSpc>
                        <a:spcBef>
                          <a:spcPts val="51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Change</a:t>
                      </a:r>
                      <a:endParaRPr lang="Arial" altLang="Arial" sz="1400" dirty="0"/>
                    </a:p>
                    <a:p>
                      <a:pPr algn="r" rtl="0" eaLnBrk="0">
                        <a:lnSpc>
                          <a:spcPct val="81000"/>
                        </a:lnSpc>
                        <a:spcBef>
                          <a:spcPts val="319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Managemen</a:t>
                      </a: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endParaRPr lang="Arial" altLang="Arial" sz="1400" dirty="0"/>
                    </a:p>
                    <a:p>
                      <a:pPr marL="65405" algn="l" rtl="0" eaLnBrk="0">
                        <a:lnSpc>
                          <a:spcPct val="97000"/>
                        </a:lnSpc>
                        <a:spcBef>
                          <a:spcPts val="1483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234950" algn="l" rtl="0" eaLnBrk="0">
                        <a:lnSpc>
                          <a:spcPct val="81000"/>
                        </a:lnSpc>
                        <a:spcBef>
                          <a:spcPts val="35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managers</a:t>
                      </a:r>
                      <a:endParaRPr lang="Arial" altLang="Arial" sz="1200" dirty="0"/>
                    </a:p>
                    <a:p>
                      <a:pPr marL="225425" algn="l" rtl="0" eaLnBrk="0">
                        <a:lnSpc>
                          <a:spcPct val="81000"/>
                        </a:lnSpc>
                        <a:spcBef>
                          <a:spcPts val="274"/>
                        </a:spcBef>
                        <a:tabLst/>
                      </a:pP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with</a:t>
                      </a:r>
                      <a:r>
                        <a:rPr sz="1200" kern="0" spc="1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200" dirty="0"/>
                    </a:p>
                    <a:p>
                      <a:pPr marL="227329" algn="l" rtl="0" eaLnBrk="0">
                        <a:lnSpc>
                          <a:spcPct val="90000"/>
                        </a:lnSpc>
                        <a:spcBef>
                          <a:spcPts val="288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cy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training</a:t>
                      </a:r>
                      <a:endParaRPr lang="Arial" altLang="Arial" sz="1200" dirty="0"/>
                    </a:p>
                    <a:p>
                      <a:pPr marL="65405" algn="l" rtl="0" eaLnBrk="0">
                        <a:lnSpc>
                          <a:spcPct val="97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236854" algn="l" rtl="0" eaLnBrk="0">
                        <a:lnSpc>
                          <a:spcPct val="81000"/>
                        </a:lnSpc>
                        <a:spcBef>
                          <a:spcPts val="35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Employees</a:t>
                      </a:r>
                      <a:endParaRPr lang="Arial" altLang="Arial" sz="1200" dirty="0"/>
                    </a:p>
                    <a:p>
                      <a:pPr marL="234950" algn="l" rtl="0" eaLnBrk="0">
                        <a:lnSpc>
                          <a:spcPct val="81000"/>
                        </a:lnSpc>
                        <a:spcBef>
                          <a:spcPts val="274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meaningful</a:t>
                      </a:r>
                      <a:endParaRPr lang="Arial" altLang="Arial" sz="1200" dirty="0"/>
                    </a:p>
                    <a:p>
                      <a:pPr marL="229870" algn="l" rtl="0" eaLnBrk="0">
                        <a:lnSpc>
                          <a:spcPct val="97000"/>
                        </a:lnSpc>
                        <a:spcBef>
                          <a:spcPts val="284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discussion</a:t>
                      </a:r>
                      <a:endParaRPr lang="Arial" altLang="Arial" sz="1200" dirty="0"/>
                    </a:p>
                    <a:p>
                      <a:pPr marL="234950" indent="-4444" algn="l" rtl="0" eaLnBrk="0">
                        <a:lnSpc>
                          <a:spcPct val="9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about pay with</a:t>
                      </a:r>
                      <a:r>
                        <a:rPr sz="1200" kern="0" spc="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manager in</a:t>
                      </a:r>
                      <a:endParaRPr lang="Arial" altLang="Arial" sz="1200" dirty="0"/>
                    </a:p>
                    <a:p>
                      <a:pPr marL="234950" algn="l" rtl="0" eaLnBrk="0">
                        <a:lnSpc>
                          <a:spcPct val="81000"/>
                        </a:lnSpc>
                        <a:spcBef>
                          <a:spcPts val="273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past year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30" name="textbox 430"/>
          <p:cNvSpPr/>
          <p:nvPr/>
        </p:nvSpPr>
        <p:spPr>
          <a:xfrm>
            <a:off x="642621" y="1870343"/>
            <a:ext cx="3553459" cy="42818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1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Developi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ng a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measurement</a:t>
            </a:r>
            <a:endParaRPr lang="Arial" altLang="Arial" sz="1500" dirty="0"/>
          </a:p>
          <a:p>
            <a:pPr marL="295909" indent="-4444" algn="l" rtl="0" eaLnBrk="0">
              <a:lnSpc>
                <a:spcPct val="102000"/>
              </a:lnSpc>
              <a:spcBef>
                <a:spcPts val="570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framework and tracking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rogress  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over time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can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help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drive</a:t>
            </a:r>
            <a:endParaRPr lang="Arial" altLang="Arial" sz="1500" dirty="0"/>
          </a:p>
          <a:p>
            <a:pPr marL="296545" algn="l" rtl="0" eaLnBrk="0">
              <a:lnSpc>
                <a:spcPct val="86000"/>
              </a:lnSpc>
              <a:spcBef>
                <a:spcPts val="547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accountability f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</a:t>
            </a:r>
            <a:endParaRPr lang="Arial" altLang="Arial" sz="1500" dirty="0"/>
          </a:p>
          <a:p>
            <a:pPr marL="295909" algn="l" rtl="0" eaLnBrk="0">
              <a:lnSpc>
                <a:spcPct val="86000"/>
              </a:lnSpc>
              <a:spcBef>
                <a:spcPts val="564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outcomes within your organization.</a:t>
            </a:r>
            <a:endParaRPr lang="Arial" altLang="Arial" sz="15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6000"/>
              </a:lnSpc>
              <a:spcBef>
                <a:spcPts val="457"/>
              </a:spcBef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 some or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ganizations,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endParaRPr lang="Arial" altLang="Arial" sz="1500" dirty="0"/>
          </a:p>
          <a:p>
            <a:pPr marL="297179" algn="l" rtl="0" eaLnBrk="0">
              <a:lnSpc>
                <a:spcPct val="86000"/>
              </a:lnSpc>
              <a:spcBef>
                <a:spcPts val="566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enterprise-wide view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may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endParaRPr lang="Arial" altLang="Arial" sz="1500" dirty="0"/>
          </a:p>
          <a:p>
            <a:pPr marL="295909" algn="l" rtl="0" eaLnBrk="0">
              <a:lnSpc>
                <a:spcPct val="86000"/>
              </a:lnSpc>
              <a:spcBef>
                <a:spcPts val="564"/>
              </a:spcBef>
              <a:tabLst/>
            </a:pP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sufficient.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 o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thers,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may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endParaRPr lang="Arial" altLang="Arial" sz="1500" dirty="0"/>
          </a:p>
          <a:p>
            <a:pPr marL="293370" indent="9525" algn="l" rtl="0" eaLnBrk="0">
              <a:lnSpc>
                <a:spcPct val="110000"/>
              </a:lnSpc>
              <a:spcBef>
                <a:spcPts val="562"/>
              </a:spcBef>
              <a:tabLst/>
            </a:pP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preferable to</a:t>
            </a:r>
            <a:r>
              <a:rPr sz="1500" kern="0" spc="2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progress at   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leader level or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line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endParaRPr lang="Arial" altLang="Arial" sz="1500" dirty="0"/>
          </a:p>
          <a:p>
            <a:pPr marL="296545" indent="5714" algn="l" rtl="0" eaLnBrk="0">
              <a:lnSpc>
                <a:spcPct val="102000"/>
              </a:lnSpc>
              <a:spcBef>
                <a:spcPts val="257"/>
              </a:spcBef>
              <a:tabLst/>
            </a:pP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business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level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.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choice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should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align with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lines of authority.</a:t>
            </a:r>
            <a:endParaRPr lang="Arial" altLang="Arial" sz="15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300" dirty="0"/>
          </a:p>
          <a:p>
            <a:pPr marL="296545" indent="-284479" algn="l" rtl="0" eaLnBrk="0">
              <a:lnSpc>
                <a:spcPct val="107000"/>
              </a:lnSpc>
              <a:tabLst/>
            </a:pPr>
            <a:r>
              <a:rPr sz="14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It’s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recommended th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at you develop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measures for each facet of your</a:t>
            </a:r>
            <a:r>
              <a:rPr sz="1500" kern="0" spc="1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st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rategy.</a:t>
            </a:r>
            <a:endParaRPr lang="Arial" altLang="Arial" sz="1500" dirty="0"/>
          </a:p>
        </p:txBody>
      </p:sp>
      <p:graphicFrame>
        <p:nvGraphicFramePr>
          <p:cNvPr id="432" name="table 432"/>
          <p:cNvGraphicFramePr>
            <a:graphicFrameLocks noGrp="1"/>
          </p:cNvGraphicFramePr>
          <p:nvPr/>
        </p:nvGraphicFramePr>
        <p:xfrm>
          <a:off x="5923597" y="2542032"/>
          <a:ext cx="4450079" cy="3355975"/>
        </p:xfrm>
        <a:graphic>
          <a:graphicData uri="http://schemas.openxmlformats.org/drawingml/2006/table">
            <a:tbl>
              <a:tblPr/>
              <a:tblGrid>
                <a:gridCol w="1479550"/>
                <a:gridCol w="1550035"/>
                <a:gridCol w="1420494"/>
              </a:tblGrid>
              <a:tr h="3355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653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02895" algn="l" rtl="0" eaLnBrk="0">
                        <a:lnSpc>
                          <a:spcPct val="80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Prevention</a:t>
                      </a:r>
                      <a:endParaRPr lang="Arial" altLang="Arial" sz="1400" dirty="0"/>
                    </a:p>
                    <a:p>
                      <a:pPr marL="492125" algn="l" rtl="0" eaLnBrk="0">
                        <a:lnSpc>
                          <a:spcPct val="81000"/>
                        </a:lnSpc>
                        <a:spcBef>
                          <a:spcPts val="320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</a:t>
                      </a:r>
                      <a:r>
                        <a:rPr sz="1400" b="1" kern="0" spc="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400" dirty="0"/>
                    </a:p>
                    <a:p>
                      <a:pPr marL="346075" algn="l" rtl="0" eaLnBrk="0">
                        <a:lnSpc>
                          <a:spcPct val="82000"/>
                        </a:lnSpc>
                        <a:spcBef>
                          <a:spcPts val="321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Inequitie</a:t>
                      </a: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lang="Arial" altLang="Arial" sz="1400" dirty="0"/>
                    </a:p>
                    <a:p>
                      <a:pPr marL="136525" algn="l" rtl="0" eaLnBrk="0">
                        <a:lnSpc>
                          <a:spcPct val="97000"/>
                        </a:lnSpc>
                        <a:spcBef>
                          <a:spcPts val="1465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300990" algn="l" rtl="0" eaLnBrk="0">
                        <a:lnSpc>
                          <a:spcPct val="86000"/>
                        </a:lnSpc>
                        <a:spcBef>
                          <a:spcPts val="46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offers below,</a:t>
                      </a:r>
                      <a:endParaRPr lang="Arial" altLang="Arial" sz="1200" dirty="0"/>
                    </a:p>
                    <a:p>
                      <a:pPr marL="296545" algn="l" rtl="0" eaLnBrk="0">
                        <a:lnSpc>
                          <a:spcPct val="86000"/>
                        </a:lnSpc>
                        <a:spcBef>
                          <a:spcPts val="202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within, a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nd</a:t>
                      </a:r>
                      <a:endParaRPr lang="Arial" altLang="Arial" sz="1200" dirty="0"/>
                    </a:p>
                    <a:p>
                      <a:pPr marL="304800" indent="-3810" algn="l" rtl="0" eaLnBrk="0">
                        <a:lnSpc>
                          <a:spcPct val="90000"/>
                        </a:lnSpc>
                        <a:spcBef>
                          <a:spcPts val="206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above equit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able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</a:t>
                      </a:r>
                      <a:endParaRPr lang="Arial" altLang="Arial" sz="1200" dirty="0"/>
                    </a:p>
                    <a:p>
                      <a:pPr marL="136525" algn="l" rtl="0" eaLnBrk="0">
                        <a:lnSpc>
                          <a:spcPct val="97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296545" indent="4444" algn="l" rtl="0" eaLnBrk="0">
                        <a:lnSpc>
                          <a:spcPct val="93000"/>
                        </a:lnSpc>
                        <a:spcBef>
                          <a:spcPts val="46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offers belo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w,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within, a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nd</a:t>
                      </a:r>
                      <a:endParaRPr lang="Arial" altLang="Arial" sz="1200" dirty="0"/>
                    </a:p>
                    <a:p>
                      <a:pPr marL="305434" indent="-4444" algn="l" rtl="0" eaLnBrk="0">
                        <a:lnSpc>
                          <a:spcPct val="99000"/>
                        </a:lnSpc>
                        <a:spcBef>
                          <a:spcPts val="202"/>
                        </a:spcBef>
                        <a:tabLst/>
                      </a:pP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above</a:t>
                      </a:r>
                      <a:r>
                        <a:rPr sz="1200" kern="0" spc="1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minimum and  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maximum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560705"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Global</a:t>
                      </a:r>
                      <a:endParaRPr lang="Arial" altLang="Arial" sz="1400" dirty="0"/>
                    </a:p>
                    <a:p>
                      <a:pPr marL="246379" algn="l" rtl="0" eaLnBrk="0">
                        <a:lnSpc>
                          <a:spcPct val="82000"/>
                        </a:lnSpc>
                        <a:spcBef>
                          <a:spcPts val="323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Compliance &amp;</a:t>
                      </a:r>
                      <a:endParaRPr lang="Arial" altLang="Arial" sz="1400" dirty="0"/>
                    </a:p>
                    <a:p>
                      <a:pPr marL="423544" algn="l" rtl="0" eaLnBrk="0">
                        <a:lnSpc>
                          <a:spcPct val="81000"/>
                        </a:lnSpc>
                        <a:spcBef>
                          <a:spcPts val="301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Reporting</a:t>
                      </a:r>
                      <a:endParaRPr lang="Arial" altLang="Arial" sz="1400" dirty="0"/>
                    </a:p>
                    <a:p>
                      <a:pPr marL="336550" indent="-161925" algn="l" rtl="0" eaLnBrk="0">
                        <a:lnSpc>
                          <a:spcPct val="95000"/>
                        </a:lnSpc>
                        <a:spcBef>
                          <a:spcPts val="1504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3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Jurisdictions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in/out of pay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cy        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complianc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</a:t>
                      </a:r>
                      <a:endParaRPr lang="Arial" altLang="Arial" sz="1200" dirty="0"/>
                    </a:p>
                    <a:p>
                      <a:pPr marL="343534" indent="-168910" algn="l" rtl="0" eaLnBrk="0">
                        <a:lnSpc>
                          <a:spcPct val="98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3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Jurisdictions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in/out of</a:t>
                      </a:r>
                      <a:endParaRPr lang="Arial" altLang="Arial" sz="1200" dirty="0"/>
                    </a:p>
                    <a:p>
                      <a:pPr marL="344170" algn="l" rtl="0" eaLnBrk="0">
                        <a:lnSpc>
                          <a:spcPct val="81000"/>
                        </a:lnSpc>
                        <a:spcBef>
                          <a:spcPts val="36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reporting</a:t>
                      </a:r>
                      <a:endParaRPr lang="Arial" altLang="Arial" sz="1200" dirty="0"/>
                    </a:p>
                    <a:p>
                      <a:pPr marL="340359" algn="l" rtl="0" eaLnBrk="0">
                        <a:lnSpc>
                          <a:spcPct val="82000"/>
                        </a:lnSpc>
                        <a:spcBef>
                          <a:spcPts val="274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compliance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352425" algn="l" rtl="0" eaLnBrk="0">
                        <a:lnSpc>
                          <a:spcPct val="81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Strategic</a:t>
                      </a:r>
                      <a:endParaRPr lang="Arial" altLang="Arial" sz="1400" dirty="0"/>
                    </a:p>
                    <a:p>
                      <a:pPr marL="586105" algn="l" rtl="0" eaLnBrk="0">
                        <a:lnSpc>
                          <a:spcPct val="81000"/>
                        </a:lnSpc>
                        <a:spcBef>
                          <a:spcPts val="319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400" dirty="0"/>
                    </a:p>
                    <a:p>
                      <a:pPr marL="156210" algn="l" rtl="0" eaLnBrk="0">
                        <a:lnSpc>
                          <a:spcPct val="81000"/>
                        </a:lnSpc>
                        <a:spcBef>
                          <a:spcPts val="319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Transparenc</a:t>
                      </a:r>
                      <a:r>
                        <a:rPr sz="14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</a:t>
                      </a:r>
                      <a:endParaRPr lang="Arial" altLang="Arial" sz="1400" dirty="0"/>
                    </a:p>
                    <a:p>
                      <a:pPr marL="146050" algn="l" rtl="0" eaLnBrk="0">
                        <a:lnSpc>
                          <a:spcPct val="97000"/>
                        </a:lnSpc>
                        <a:spcBef>
                          <a:spcPts val="1483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316865" algn="l" rtl="0" eaLnBrk="0">
                        <a:lnSpc>
                          <a:spcPct val="81000"/>
                        </a:lnSpc>
                        <a:spcBef>
                          <a:spcPts val="35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U.S.</a:t>
                      </a:r>
                      <a:r>
                        <a:rPr sz="1200" kern="0" spc="-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job</a:t>
                      </a:r>
                      <a:endParaRPr lang="Arial" altLang="Arial" sz="1200" dirty="0"/>
                    </a:p>
                    <a:p>
                      <a:pPr marL="314959" algn="l" rtl="0" eaLnBrk="0">
                        <a:lnSpc>
                          <a:spcPct val="90000"/>
                        </a:lnSpc>
                        <a:spcBef>
                          <a:spcPts val="288"/>
                        </a:spcBef>
                        <a:tabLst/>
                      </a:pP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postings with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2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ranges</a:t>
                      </a:r>
                      <a:endParaRPr lang="Arial" altLang="Arial" sz="1200" dirty="0"/>
                    </a:p>
                    <a:p>
                      <a:pPr marL="146050" algn="l" rtl="0" eaLnBrk="0">
                        <a:lnSpc>
                          <a:spcPct val="97000"/>
                        </a:lnSpc>
                        <a:spcBef>
                          <a:spcPts val="1086"/>
                        </a:spcBef>
                        <a:tabLst/>
                      </a:pPr>
                      <a:r>
                        <a:rPr sz="700" kern="0" spc="-2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►</a:t>
                      </a:r>
                      <a:r>
                        <a:rPr sz="700" kern="0" spc="60" dirty="0">
                          <a:solidFill>
                            <a:srgbClr val="141B4D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Percent of</a:t>
                      </a:r>
                      <a:endParaRPr lang="Arial" altLang="Arial" sz="1200" dirty="0"/>
                    </a:p>
                    <a:p>
                      <a:pPr marL="314325" indent="-3810" algn="l" rtl="0" eaLnBrk="0">
                        <a:lnSpc>
                          <a:spcPct val="94000"/>
                        </a:lnSpc>
                        <a:spcBef>
                          <a:spcPts val="22"/>
                        </a:spcBef>
                        <a:tabLst/>
                      </a:pP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ex-U.S.</a:t>
                      </a:r>
                      <a:r>
                        <a:rPr sz="1200" kern="0" spc="-6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job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</a:t>
                      </a:r>
                      <a:r>
                        <a:rPr sz="12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postings with</a:t>
                      </a:r>
                      <a:r>
                        <a:rPr sz="12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2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2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ranges</a:t>
                      </a:r>
                      <a:endParaRPr lang="Arial" altLang="Arial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4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34" name="table 434"/>
          <p:cNvGraphicFramePr>
            <a:graphicFrameLocks noGrp="1"/>
          </p:cNvGraphicFramePr>
          <p:nvPr/>
        </p:nvGraphicFramePr>
        <p:xfrm>
          <a:off x="4513897" y="1749361"/>
          <a:ext cx="7251065" cy="634365"/>
        </p:xfrm>
        <a:graphic>
          <a:graphicData uri="http://schemas.openxmlformats.org/drawingml/2006/table">
            <a:tbl>
              <a:tblPr>
                <a:solidFill>
                  <a:srgbClr val="25282A"/>
                </a:solidFill>
              </a:tblPr>
              <a:tblGrid>
                <a:gridCol w="7251065"/>
              </a:tblGrid>
              <a:tr h="6248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26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670810" algn="l" rtl="0" eaLnBrk="0">
                        <a:lnSpc>
                          <a:spcPct val="82000"/>
                        </a:lnSpc>
                        <a:tabLst/>
                      </a:pP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Sample</a:t>
                      </a:r>
                      <a:r>
                        <a:rPr sz="1800" b="1" kern="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b="1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Measures</a:t>
                      </a:r>
                      <a:endParaRPr lang="Arial" altLang="Arial" sz="18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</a:tr>
            </a:tbl>
          </a:graphicData>
        </a:graphic>
      </p:graphicFrame>
      <p:sp>
        <p:nvSpPr>
          <p:cNvPr id="436" name="textbox 436"/>
          <p:cNvSpPr/>
          <p:nvPr/>
        </p:nvSpPr>
        <p:spPr>
          <a:xfrm>
            <a:off x="629107" y="1084750"/>
            <a:ext cx="7668894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Creating a</a:t>
            </a:r>
            <a:r>
              <a:rPr sz="3500" b="1" kern="0" spc="2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Measurem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ent</a:t>
            </a:r>
            <a:r>
              <a:rPr sz="3500" b="1" kern="0" spc="28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Framework</a:t>
            </a:r>
            <a:endParaRPr lang="Arial" altLang="Arial" sz="3500" dirty="0"/>
          </a:p>
        </p:txBody>
      </p:sp>
      <p:graphicFrame>
        <p:nvGraphicFramePr>
          <p:cNvPr id="438" name="table 438"/>
          <p:cNvGraphicFramePr>
            <a:graphicFrameLocks noGrp="1"/>
          </p:cNvGraphicFramePr>
          <p:nvPr/>
        </p:nvGraphicFramePr>
        <p:xfrm>
          <a:off x="4513897" y="5983033"/>
          <a:ext cx="7251065" cy="334009"/>
        </p:xfrm>
        <a:graphic>
          <a:graphicData uri="http://schemas.openxmlformats.org/drawingml/2006/table">
            <a:tbl>
              <a:tblPr>
                <a:solidFill>
                  <a:srgbClr val="25282A"/>
                </a:solidFill>
              </a:tblPr>
              <a:tblGrid>
                <a:gridCol w="7251065"/>
              </a:tblGrid>
              <a:tr h="32448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</a:tr>
            </a:tbl>
          </a:graphicData>
        </a:graphic>
      </p:graphicFrame>
      <p:pic>
        <p:nvPicPr>
          <p:cNvPr id="440" name="picture 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442" name="textbox 442"/>
          <p:cNvSpPr/>
          <p:nvPr/>
        </p:nvSpPr>
        <p:spPr>
          <a:xfrm>
            <a:off x="11303482" y="6509563"/>
            <a:ext cx="179070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19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/>
          <p:nvPr/>
        </p:nvSpPr>
        <p:spPr>
          <a:xfrm>
            <a:off x="608177" y="4481209"/>
            <a:ext cx="10567669" cy="15443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At Trusaic, we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believe in a world where everyone,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regardless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 their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background or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identity,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deserves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thrive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endParaRPr lang="Arial" altLang="Arial" sz="1500" dirty="0"/>
          </a:p>
          <a:p>
            <a:pPr marL="12700" algn="l" rtl="0" eaLnBrk="0">
              <a:lnSpc>
                <a:spcPts val="2304"/>
              </a:lnSpc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workplace. We celebrate the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mosaic of humanity, where diversity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both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recogn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ized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cherished.</a:t>
            </a:r>
            <a:endParaRPr lang="Arial" altLang="Arial" sz="15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14604" algn="l" rtl="0" eaLnBrk="0">
              <a:lnSpc>
                <a:spcPct val="83000"/>
              </a:lnSpc>
              <a:spcBef>
                <a:spcPts val="450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harness the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power of technology for the greater good. Our vision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extends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beyond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 workplace,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our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mission</a:t>
            </a:r>
            <a:endParaRPr lang="Arial" altLang="Arial" sz="1500" dirty="0"/>
          </a:p>
          <a:p>
            <a:pPr marL="19050" algn="l" rtl="0" eaLnBrk="0">
              <a:lnSpc>
                <a:spcPct val="129000"/>
              </a:lnSpc>
              <a:spcBef>
                <a:spcPts val="11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directly impacts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individuals and their families, unlocking a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more equita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ble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society.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stand</a:t>
            </a:r>
            <a:r>
              <a:rPr sz="1500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firm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5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our</a:t>
            </a:r>
            <a:r>
              <a:rPr sz="15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commitment</a:t>
            </a:r>
            <a:r>
              <a:rPr sz="1500" kern="0" spc="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 </a:t>
            </a:r>
            <a:r>
              <a:rPr sz="1500" i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make</a:t>
            </a:r>
            <a:r>
              <a:rPr sz="1500" i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i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i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i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workplace</a:t>
            </a:r>
            <a:r>
              <a:rPr sz="1500" i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i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i="1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ork for everyone.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 future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now.</a:t>
            </a:r>
            <a:endParaRPr lang="Arial" altLang="Arial" sz="1500" dirty="0"/>
          </a:p>
        </p:txBody>
      </p:sp>
      <p:sp>
        <p:nvSpPr>
          <p:cNvPr id="16" name="textbox 16"/>
          <p:cNvSpPr/>
          <p:nvPr/>
        </p:nvSpPr>
        <p:spPr>
          <a:xfrm>
            <a:off x="617529" y="1090093"/>
            <a:ext cx="8575675" cy="18872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6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Trusaic</a:t>
            </a:r>
            <a:r>
              <a:rPr sz="3500" b="1" kern="0" spc="1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- 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Who</a:t>
            </a:r>
            <a:r>
              <a:rPr sz="3500" b="1" kern="0" spc="1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sz="3500" b="1" kern="0" spc="1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endParaRPr lang="Arial" altLang="Arial" sz="3500" dirty="0"/>
          </a:p>
          <a:p>
            <a:pPr algn="l" rtl="0" eaLnBrk="0">
              <a:lnSpc>
                <a:spcPct val="169000"/>
              </a:lnSpc>
              <a:tabLst/>
            </a:pPr>
            <a:endParaRPr lang="Arial" altLang="Arial" sz="1000" dirty="0"/>
          </a:p>
          <a:p>
            <a:pPr marL="4050665" algn="l" rtl="0" eaLnBrk="0">
              <a:lnSpc>
                <a:spcPct val="100000"/>
              </a:lnSpc>
              <a:spcBef>
                <a:spcPts val="811"/>
              </a:spcBef>
              <a:tabLst/>
            </a:pPr>
            <a:r>
              <a:rPr sz="2700" b="1" kern="0" spc="20" dirty="0">
                <a:solidFill>
                  <a:srgbClr val="E35205">
                    <a:alpha val="100000"/>
                  </a:srgbClr>
                </a:solidFill>
                <a:latin typeface="Arial"/>
                <a:ea typeface="Arial"/>
                <a:cs typeface="Arial"/>
              </a:rPr>
              <a:t>Our</a:t>
            </a:r>
            <a:r>
              <a:rPr sz="2700" b="1" kern="0" spc="230" dirty="0">
                <a:solidFill>
                  <a:srgbClr val="E3520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kern="0" spc="20" dirty="0">
                <a:solidFill>
                  <a:srgbClr val="E35205">
                    <a:alpha val="100000"/>
                  </a:srgbClr>
                </a:solidFill>
                <a:latin typeface="Arial"/>
                <a:ea typeface="Arial"/>
                <a:cs typeface="Arial"/>
              </a:rPr>
              <a:t>mission</a:t>
            </a:r>
            <a:endParaRPr lang="Arial" altLang="Arial" sz="2700" dirty="0"/>
          </a:p>
          <a:p>
            <a:pPr algn="r" rtl="0" eaLnBrk="0">
              <a:lnSpc>
                <a:spcPct val="81000"/>
              </a:lnSpc>
              <a:spcBef>
                <a:spcPts val="17"/>
              </a:spcBef>
              <a:tabLst/>
            </a:pP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We believe</a:t>
            </a:r>
            <a:r>
              <a:rPr sz="2400" kern="0" spc="2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creating a</a:t>
            </a:r>
            <a:r>
              <a:rPr sz="24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better working world for all.</a:t>
            </a:r>
            <a:endParaRPr lang="Arial" altLang="Arial" sz="2400" dirty="0"/>
          </a:p>
          <a:p>
            <a:pPr marL="2627629" algn="l" rtl="0" eaLnBrk="0">
              <a:lnSpc>
                <a:spcPct val="81000"/>
              </a:lnSpc>
              <a:spcBef>
                <a:spcPts val="549"/>
              </a:spcBef>
              <a:tabLst/>
            </a:pP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We do this by</a:t>
            </a:r>
            <a:r>
              <a:rPr sz="24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helping</a:t>
            </a:r>
            <a:r>
              <a:rPr sz="24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organizatio</a:t>
            </a:r>
            <a:r>
              <a:rPr sz="24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ns:</a:t>
            </a:r>
            <a:endParaRPr lang="Arial" altLang="Arial" sz="2400" dirty="0"/>
          </a:p>
        </p:txBody>
      </p:sp>
      <p:sp>
        <p:nvSpPr>
          <p:cNvPr id="18" name="textbox 18"/>
          <p:cNvSpPr/>
          <p:nvPr/>
        </p:nvSpPr>
        <p:spPr>
          <a:xfrm>
            <a:off x="6069274" y="3588497"/>
            <a:ext cx="2239010" cy="411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58"/>
              </a:lnSpc>
              <a:tabLst/>
            </a:pPr>
            <a:endParaRPr lang="Arial" altLang="Arial" sz="100" dirty="0"/>
          </a:p>
          <a:p>
            <a:pPr marL="367029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Hire economically</a:t>
            </a:r>
            <a:endParaRPr lang="Arial" altLang="Arial" sz="1400" dirty="0"/>
          </a:p>
          <a:p>
            <a:pPr marL="12700" algn="l" rtl="0" eaLnBrk="0">
              <a:lnSpc>
                <a:spcPct val="81000"/>
              </a:lnSpc>
              <a:spcBef>
                <a:spcPts val="319"/>
              </a:spcBef>
              <a:tabLst/>
            </a:pP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disadvantaged 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individuals</a:t>
            </a:r>
            <a:endParaRPr lang="Arial" altLang="Arial" sz="1400" dirty="0"/>
          </a:p>
        </p:txBody>
      </p:sp>
      <p:sp>
        <p:nvSpPr>
          <p:cNvPr id="20" name="textbox 20"/>
          <p:cNvSpPr/>
          <p:nvPr/>
        </p:nvSpPr>
        <p:spPr>
          <a:xfrm>
            <a:off x="8816910" y="3588497"/>
            <a:ext cx="2124710" cy="447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366"/>
              </a:lnSpc>
              <a:tabLst/>
            </a:pPr>
            <a:endParaRPr lang="Arial" altLang="Arial" sz="100" dirty="0"/>
          </a:p>
          <a:p>
            <a:pPr marL="51435" indent="-39369" algn="l" rtl="0" eaLnBrk="0">
              <a:lnSpc>
                <a:spcPct val="99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Ensure employee access</a:t>
            </a:r>
            <a:r>
              <a:rPr sz="14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to affordable he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althcare</a:t>
            </a:r>
            <a:endParaRPr lang="Arial" altLang="Arial" sz="1400" dirty="0"/>
          </a:p>
        </p:txBody>
      </p:sp>
      <p:sp>
        <p:nvSpPr>
          <p:cNvPr id="22" name="textbox 22"/>
          <p:cNvSpPr/>
          <p:nvPr/>
        </p:nvSpPr>
        <p:spPr>
          <a:xfrm>
            <a:off x="3508063" y="3598912"/>
            <a:ext cx="2040889" cy="4470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362"/>
              </a:lnSpc>
              <a:tabLst/>
            </a:pPr>
            <a:endParaRPr lang="Arial" altLang="Arial" sz="100" dirty="0"/>
          </a:p>
          <a:p>
            <a:pPr marL="12700" indent="94614" algn="l" rtl="0" eaLnBrk="0">
              <a:lnSpc>
                <a:spcPct val="99000"/>
              </a:lnSpc>
              <a:tabLst/>
            </a:pP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Foster a more</a:t>
            </a:r>
            <a:r>
              <a:rPr sz="1400" b="1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diverse   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inclusi</a:t>
            </a: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ve workforce</a:t>
            </a:r>
            <a:endParaRPr lang="Arial" altLang="Arial" sz="1400" dirty="0"/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26" name="textbox 26"/>
          <p:cNvSpPr/>
          <p:nvPr/>
        </p:nvSpPr>
        <p:spPr>
          <a:xfrm>
            <a:off x="1415474" y="3601051"/>
            <a:ext cx="890905" cy="4095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448"/>
              </a:lnSpc>
              <a:tabLst/>
            </a:pPr>
            <a:endParaRPr lang="Arial" altLang="Arial" sz="100" dirty="0"/>
          </a:p>
          <a:p>
            <a:pPr marL="12700" indent="85089" algn="l" rtl="0" eaLnBrk="0">
              <a:lnSpc>
                <a:spcPct val="90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Achieve</a:t>
            </a:r>
            <a:r>
              <a:rPr sz="14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</a:t>
            </a:r>
            <a:endParaRPr lang="Arial" altLang="Arial" sz="1400" dirty="0"/>
          </a:p>
        </p:txBody>
      </p:sp>
      <p:sp>
        <p:nvSpPr>
          <p:cNvPr id="28" name="path"/>
          <p:cNvSpPr/>
          <p:nvPr/>
        </p:nvSpPr>
        <p:spPr>
          <a:xfrm>
            <a:off x="9038081" y="3410711"/>
            <a:ext cx="1620139" cy="38100"/>
          </a:xfrm>
          <a:custGeom>
            <a:avLst/>
            <a:gdLst/>
            <a:ahLst/>
            <a:cxnLst/>
            <a:rect l="0" t="0" r="0" b="0"/>
            <a:pathLst>
              <a:path w="2551" h="60">
                <a:moveTo>
                  <a:pt x="0" y="30"/>
                </a:moveTo>
                <a:lnTo>
                  <a:pt x="2551" y="30"/>
                </a:lnTo>
              </a:path>
            </a:pathLst>
          </a:custGeom>
          <a:noFill/>
          <a:ln w="38100" cap="flat">
            <a:solidFill>
              <a:srgbClr val="E34E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" name="path"/>
          <p:cNvSpPr/>
          <p:nvPr/>
        </p:nvSpPr>
        <p:spPr>
          <a:xfrm>
            <a:off x="3707129" y="3410711"/>
            <a:ext cx="1620139" cy="38100"/>
          </a:xfrm>
          <a:custGeom>
            <a:avLst/>
            <a:gdLst/>
            <a:ahLst/>
            <a:cxnLst/>
            <a:rect l="0" t="0" r="0" b="0"/>
            <a:pathLst>
              <a:path w="2551" h="60">
                <a:moveTo>
                  <a:pt x="0" y="30"/>
                </a:moveTo>
                <a:lnTo>
                  <a:pt x="2551" y="30"/>
                </a:lnTo>
              </a:path>
            </a:pathLst>
          </a:custGeom>
          <a:noFill/>
          <a:ln w="38100" cap="flat">
            <a:solidFill>
              <a:srgbClr val="E34E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" name="path"/>
          <p:cNvSpPr/>
          <p:nvPr/>
        </p:nvSpPr>
        <p:spPr>
          <a:xfrm>
            <a:off x="1043177" y="3410711"/>
            <a:ext cx="1620138" cy="38100"/>
          </a:xfrm>
          <a:custGeom>
            <a:avLst/>
            <a:gdLst/>
            <a:ahLst/>
            <a:cxnLst/>
            <a:rect l="0" t="0" r="0" b="0"/>
            <a:pathLst>
              <a:path w="2551" h="60">
                <a:moveTo>
                  <a:pt x="0" y="30"/>
                </a:moveTo>
                <a:lnTo>
                  <a:pt x="2551" y="30"/>
                </a:lnTo>
              </a:path>
            </a:pathLst>
          </a:custGeom>
          <a:noFill/>
          <a:ln w="38100" cap="flat">
            <a:solidFill>
              <a:srgbClr val="E34E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" name="path"/>
          <p:cNvSpPr/>
          <p:nvPr/>
        </p:nvSpPr>
        <p:spPr>
          <a:xfrm>
            <a:off x="6372605" y="3410711"/>
            <a:ext cx="1620138" cy="38100"/>
          </a:xfrm>
          <a:custGeom>
            <a:avLst/>
            <a:gdLst/>
            <a:ahLst/>
            <a:cxnLst/>
            <a:rect l="0" t="0" r="0" b="0"/>
            <a:pathLst>
              <a:path w="2551" h="60">
                <a:moveTo>
                  <a:pt x="0" y="30"/>
                </a:moveTo>
                <a:lnTo>
                  <a:pt x="2551" y="30"/>
                </a:lnTo>
              </a:path>
            </a:pathLst>
          </a:custGeom>
          <a:noFill/>
          <a:ln w="38100" cap="flat">
            <a:solidFill>
              <a:srgbClr val="E34E00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" name="textbox 36"/>
          <p:cNvSpPr/>
          <p:nvPr/>
        </p:nvSpPr>
        <p:spPr>
          <a:xfrm>
            <a:off x="11376635" y="6509563"/>
            <a:ext cx="106045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table 444"/>
          <p:cNvGraphicFramePr>
            <a:graphicFrameLocks noGrp="1"/>
          </p:cNvGraphicFramePr>
          <p:nvPr/>
        </p:nvGraphicFramePr>
        <p:xfrm>
          <a:off x="542925" y="2247265"/>
          <a:ext cx="11106149" cy="4083050"/>
        </p:xfrm>
        <a:graphic>
          <a:graphicData uri="http://schemas.openxmlformats.org/drawingml/2006/table">
            <a:tbl>
              <a:tblPr/>
              <a:tblGrid>
                <a:gridCol w="3047364"/>
                <a:gridCol w="2684145"/>
                <a:gridCol w="2684145"/>
                <a:gridCol w="2690495"/>
              </a:tblGrid>
              <a:tr h="6470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2395" algn="l" rtl="0" eaLnBrk="0">
                        <a:lnSpc>
                          <a:spcPct val="8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Proactive</a:t>
                      </a:r>
                      <a:r>
                        <a:rPr sz="1500" b="1" kern="0" spc="19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</a:t>
                      </a:r>
                      <a:r>
                        <a:rPr sz="1500" b="1" kern="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</a:t>
                      </a:r>
                      <a:r>
                        <a:rPr sz="1500" b="1" kern="0" spc="1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Equity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99415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Conduct analysis for US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464184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Expand analysis to</a:t>
                      </a:r>
                      <a:r>
                        <a:rPr sz="14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UK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68934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Expand analysi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 to</a:t>
                      </a:r>
                      <a:r>
                        <a:rPr sz="14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ROW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2395" algn="l" rtl="0" eaLnBrk="0">
                        <a:lnSpc>
                          <a:spcPct val="86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Prevention</a:t>
                      </a:r>
                      <a:r>
                        <a:rPr sz="1500" b="1" kern="0" spc="1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 Pay</a:t>
                      </a:r>
                      <a:r>
                        <a:rPr sz="1500" b="1" kern="0" spc="15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Inequities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16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9709" indent="85725" algn="l" rtl="0" eaLnBrk="0">
                        <a:lnSpc>
                          <a:spcPct val="90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Research tools/software to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prevent pay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inequities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at</a:t>
                      </a:r>
                      <a:r>
                        <a:rPr sz="1400" kern="0" spc="8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hire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31140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Select tool and roll</a:t>
                      </a:r>
                      <a:r>
                        <a:rPr sz="1400" kern="0" spc="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out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400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US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715009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Roll out to</a:t>
                      </a:r>
                      <a:r>
                        <a:rPr sz="1400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ROW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07314" algn="l" rtl="0" eaLnBrk="0">
                        <a:lnSpc>
                          <a:spcPct val="83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Global</a:t>
                      </a:r>
                      <a:r>
                        <a:rPr sz="1500" b="1" kern="0" spc="1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Complia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nce</a:t>
                      </a:r>
                      <a:r>
                        <a:rPr sz="1500" b="1" kern="0" spc="1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endParaRPr lang="Arial" altLang="Arial" sz="1500" dirty="0"/>
                    </a:p>
                    <a:p>
                      <a:pPr marL="112395" algn="l" rtl="0" eaLnBrk="0">
                        <a:lnSpc>
                          <a:spcPts val="1920"/>
                        </a:lnSpc>
                        <a:tabLst/>
                      </a:pP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Reporting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82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504825" indent="-77469" algn="l" rtl="0" eaLnBrk="0">
                        <a:lnSpc>
                          <a:spcPct val="90000"/>
                        </a:lnSpc>
                        <a:tabLst/>
                      </a:pP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Planning for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centralized         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approach to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reporting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82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22884" indent="83185" algn="l" rtl="0" eaLnBrk="0">
                        <a:lnSpc>
                          <a:spcPct val="90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Research tools/software to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support centralized r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eporting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70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202689" indent="-106108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Implement global pay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reporting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tool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49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04775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Strategic</a:t>
                      </a:r>
                      <a:r>
                        <a:rPr sz="1500" b="1" kern="0" spc="17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 Transparency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57250" indent="-620394" algn="l" rtl="0" eaLnBrk="0">
                        <a:lnSpc>
                          <a:spcPct val="9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Roll out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ranges in</a:t>
                      </a:r>
                      <a:r>
                        <a:rPr sz="1400" kern="0" spc="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all</a:t>
                      </a:r>
                      <a:r>
                        <a:rPr sz="1400" kern="0" spc="10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</a:t>
                      </a:r>
                      <a:r>
                        <a:rPr sz="14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job</a:t>
                      </a:r>
                      <a:r>
                        <a:rPr sz="1400" kern="0" spc="1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postings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10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22275" algn="l" rtl="0" eaLnBrk="0">
                        <a:lnSpc>
                          <a:spcPct val="82000"/>
                        </a:lnSpc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Expand to</a:t>
                      </a:r>
                      <a:r>
                        <a:rPr sz="14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EU countr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ies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10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15009" algn="l" rtl="0" eaLnBrk="0">
                        <a:lnSpc>
                          <a:spcPct val="82000"/>
                        </a:lnSpc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Expand to</a:t>
                      </a:r>
                      <a:r>
                        <a:rPr sz="14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</a:t>
                      </a:r>
                      <a:r>
                        <a:rPr sz="14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OW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4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11125" indent="-4444" algn="l" rtl="0" eaLnBrk="0">
                        <a:lnSpc>
                          <a:spcPct val="96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b="1" kern="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Communication</a:t>
                      </a:r>
                      <a:r>
                        <a:rPr sz="1500" b="1" kern="0" spc="22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10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 </a:t>
                      </a:r>
                      <a:r>
                        <a:rPr sz="1500" b="1" kern="0" spc="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Change</a:t>
                      </a:r>
                      <a:r>
                        <a:rPr sz="1500" b="1" kern="0" spc="10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</a:t>
                      </a: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Management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31214" indent="-637540" algn="l" rtl="0" eaLnBrk="0">
                        <a:lnSpc>
                          <a:spcPct val="9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Train managers in</a:t>
                      </a:r>
                      <a:r>
                        <a:rPr sz="1400" kern="0" spc="10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US</a:t>
                      </a:r>
                      <a:r>
                        <a:rPr sz="1400" kern="0" spc="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on</a:t>
                      </a:r>
                      <a:r>
                        <a:rPr sz="1400" kern="0" spc="8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 </a:t>
                      </a:r>
                      <a:r>
                        <a:rPr sz="14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transparency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31214" indent="-637540" algn="l" rtl="0" eaLnBrk="0">
                        <a:lnSpc>
                          <a:spcPct val="9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Train managers</a:t>
                      </a:r>
                      <a:r>
                        <a:rPr sz="1400" kern="0" spc="5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400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EU on</a:t>
                      </a:r>
                      <a:r>
                        <a:rPr sz="1400" kern="0" spc="7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r>
                        <a:rPr sz="1400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transparency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831850" indent="-730250" algn="l" rtl="0" eaLnBrk="0">
                        <a:lnSpc>
                          <a:spcPct val="9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Train managers in</a:t>
                      </a:r>
                      <a:r>
                        <a:rPr sz="1400" kern="0" spc="1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ROW</a:t>
                      </a:r>
                      <a:r>
                        <a:rPr sz="1400" kern="0" spc="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on</a:t>
                      </a:r>
                      <a:r>
                        <a:rPr sz="1400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transparency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111760" algn="l" rtl="0" eaLnBrk="0">
                        <a:lnSpc>
                          <a:spcPct val="83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Measuremen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r>
                        <a:rPr sz="1500" b="1" kern="0" spc="1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500" b="1" kern="0" spc="3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endParaRPr lang="Arial" altLang="Arial" sz="1500" dirty="0"/>
                    </a:p>
                    <a:p>
                      <a:pPr marL="97155" algn="l" rtl="0" eaLnBrk="0">
                        <a:lnSpc>
                          <a:spcPts val="1921"/>
                        </a:lnSpc>
                        <a:tabLst/>
                      </a:pPr>
                      <a:r>
                        <a:rPr sz="1500" b="1" kern="0" spc="40" dirty="0">
                          <a:solidFill>
                            <a:srgbClr val="F2F2F2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Accountability</a:t>
                      </a:r>
                      <a:endParaRPr lang="Arial" altLang="Arial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282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96240" indent="94614" algn="l" rtl="0" eaLnBrk="0">
                        <a:lnSpc>
                          <a:spcPct val="9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Develop and socialize</a:t>
                      </a:r>
                      <a:r>
                        <a:rPr sz="1400" kern="0" spc="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       </a:t>
                      </a: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measurement scorecard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400684" algn="l" rtl="0" eaLnBrk="0">
                        <a:lnSpc>
                          <a:spcPct val="97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Roll out scorecard</a:t>
                      </a:r>
                      <a:r>
                        <a:rPr sz="1400" kern="0" spc="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400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US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304800" algn="l" rtl="0" eaLnBrk="0">
                        <a:lnSpc>
                          <a:spcPct val="97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Roll out sco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recard</a:t>
                      </a:r>
                      <a:r>
                        <a:rPr sz="1400" kern="0" spc="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</a:t>
                      </a:r>
                      <a:r>
                        <a:rPr sz="1400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400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ROW</a:t>
                      </a:r>
                      <a:endParaRPr lang="Arial" altLang="Arial" sz="14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B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6" name="textbox 446"/>
          <p:cNvSpPr/>
          <p:nvPr/>
        </p:nvSpPr>
        <p:spPr>
          <a:xfrm>
            <a:off x="614760" y="1085004"/>
            <a:ext cx="8045450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6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3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Sample</a:t>
            </a:r>
            <a:r>
              <a:rPr sz="3500" b="1" kern="0" spc="27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26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Strategy</a:t>
            </a:r>
            <a:r>
              <a:rPr sz="3500" b="1" kern="0" spc="24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21C4E">
                    <a:alpha val="100000"/>
                  </a:srgbClr>
                </a:solidFill>
                <a:latin typeface="Arial"/>
                <a:ea typeface="Arial"/>
                <a:cs typeface="Arial"/>
              </a:rPr>
              <a:t>Roadmap</a:t>
            </a:r>
            <a:endParaRPr lang="Arial" altLang="Arial" sz="3500" dirty="0"/>
          </a:p>
        </p:txBody>
      </p:sp>
      <p:pic>
        <p:nvPicPr>
          <p:cNvPr id="448" name="picture 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450" name="textbox 450"/>
          <p:cNvSpPr/>
          <p:nvPr/>
        </p:nvSpPr>
        <p:spPr>
          <a:xfrm>
            <a:off x="4341367" y="1869964"/>
            <a:ext cx="78740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2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0000"/>
              </a:lnSpc>
              <a:tabLst/>
            </a:pPr>
            <a:r>
              <a:rPr sz="20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Year</a:t>
            </a:r>
            <a:r>
              <a:rPr sz="2000" b="1" kern="0" spc="1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lang="Arial" altLang="Arial" sz="2000" dirty="0"/>
          </a:p>
        </p:txBody>
      </p:sp>
      <p:sp>
        <p:nvSpPr>
          <p:cNvPr id="452" name="textbox 452"/>
          <p:cNvSpPr/>
          <p:nvPr/>
        </p:nvSpPr>
        <p:spPr>
          <a:xfrm>
            <a:off x="7161657" y="1901333"/>
            <a:ext cx="78740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2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20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Year</a:t>
            </a:r>
            <a:r>
              <a:rPr sz="2000" b="1" kern="0" spc="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2</a:t>
            </a:r>
            <a:endParaRPr lang="Arial" altLang="Arial" sz="2000" dirty="0"/>
          </a:p>
        </p:txBody>
      </p:sp>
      <p:sp>
        <p:nvSpPr>
          <p:cNvPr id="454" name="textbox 454"/>
          <p:cNvSpPr/>
          <p:nvPr/>
        </p:nvSpPr>
        <p:spPr>
          <a:xfrm>
            <a:off x="10286746" y="1884568"/>
            <a:ext cx="78740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20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Year</a:t>
            </a:r>
            <a:r>
              <a:rPr sz="2000" b="1" kern="0" spc="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3</a:t>
            </a:r>
            <a:endParaRPr lang="Arial" altLang="Arial" sz="2000" dirty="0"/>
          </a:p>
        </p:txBody>
      </p:sp>
      <p:sp>
        <p:nvSpPr>
          <p:cNvPr id="456" name="textbox 456"/>
          <p:cNvSpPr/>
          <p:nvPr/>
        </p:nvSpPr>
        <p:spPr>
          <a:xfrm>
            <a:off x="11291291" y="6509563"/>
            <a:ext cx="191135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20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72100" y="0"/>
            <a:ext cx="6819900" cy="6857996"/>
          </a:xfrm>
          <a:prstGeom prst="rect">
            <a:avLst/>
          </a:prstGeom>
        </p:spPr>
      </p:pic>
      <p:sp>
        <p:nvSpPr>
          <p:cNvPr id="460" name="textbox 460"/>
          <p:cNvSpPr/>
          <p:nvPr/>
        </p:nvSpPr>
        <p:spPr>
          <a:xfrm>
            <a:off x="608712" y="1084750"/>
            <a:ext cx="3403600" cy="4207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068"/>
              </a:lnSpc>
              <a:tabLst/>
            </a:pPr>
            <a:endParaRPr lang="Arial" altLang="Arial" sz="100" dirty="0"/>
          </a:p>
          <a:p>
            <a:pPr marL="31115" algn="l" rtl="0" eaLnBrk="0">
              <a:lnSpc>
                <a:spcPct val="92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Questions?</a:t>
            </a:r>
            <a:endParaRPr lang="Arial" altLang="Arial" sz="3500" dirty="0"/>
          </a:p>
          <a:p>
            <a:pPr algn="l" rtl="0" eaLnBrk="0">
              <a:lnSpc>
                <a:spcPct val="130000"/>
              </a:lnSpc>
              <a:tabLst/>
            </a:pPr>
            <a:endParaRPr lang="Arial" altLang="Arial" sz="1000" dirty="0"/>
          </a:p>
          <a:p>
            <a:pPr marL="28575" algn="l" rtl="0" eaLnBrk="0">
              <a:lnSpc>
                <a:spcPct val="97000"/>
              </a:lnSpc>
              <a:spcBef>
                <a:spcPts val="541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 more</a:t>
            </a:r>
            <a:r>
              <a:rPr sz="18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</a:t>
            </a:r>
            <a:r>
              <a:rPr sz="18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rmation:</a:t>
            </a:r>
            <a:endParaRPr lang="Arial" altLang="Arial" sz="1800" dirty="0"/>
          </a:p>
          <a:p>
            <a:pPr algn="l" rtl="0" eaLnBrk="0">
              <a:lnSpc>
                <a:spcPct val="154000"/>
              </a:lnSpc>
              <a:tabLst/>
            </a:pPr>
            <a:endParaRPr lang="Arial" altLang="Arial" sz="1000" dirty="0"/>
          </a:p>
          <a:p>
            <a:pPr marL="22859" algn="l" rtl="0" eaLnBrk="0">
              <a:lnSpc>
                <a:spcPct val="81000"/>
              </a:lnSpc>
              <a:spcBef>
                <a:spcPts val="547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Gail Greenfield</a:t>
            </a:r>
            <a:endParaRPr lang="Arial" altLang="Arial" sz="1800" dirty="0"/>
          </a:p>
          <a:p>
            <a:pPr marL="19684" indent="6350" algn="l" rtl="0" eaLnBrk="0">
              <a:lnSpc>
                <a:spcPct val="111000"/>
              </a:lnSpc>
              <a:spcBef>
                <a:spcPts val="793"/>
              </a:spcBef>
              <a:tabLst/>
            </a:pP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EVP,</a:t>
            </a:r>
            <a:r>
              <a:rPr sz="14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4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&amp; Total</a:t>
            </a:r>
            <a:r>
              <a:rPr sz="14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Rewards Strategy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&amp; Solutions</a:t>
            </a:r>
            <a:endParaRPr lang="Arial" altLang="Arial" sz="1400" dirty="0"/>
          </a:p>
          <a:p>
            <a:pPr marL="25400" algn="l" rtl="0" eaLnBrk="0">
              <a:lnSpc>
                <a:spcPct val="81000"/>
              </a:lnSpc>
              <a:spcBef>
                <a:spcPts val="468"/>
              </a:spcBef>
              <a:tabLst/>
            </a:pP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Phone: (213) 418-1987</a:t>
            </a:r>
            <a:endParaRPr lang="Arial" altLang="Arial" sz="1400" dirty="0"/>
          </a:p>
          <a:p>
            <a:pPr marL="26034" algn="l" rtl="0" eaLnBrk="0">
              <a:lnSpc>
                <a:spcPct val="81000"/>
              </a:lnSpc>
              <a:spcBef>
                <a:spcPts val="739"/>
              </a:spcBef>
              <a:tabLst/>
            </a:pP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Email: ggreenf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ield@trusaic.com</a:t>
            </a:r>
            <a:endParaRPr lang="Arial" altLang="Arial" sz="14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marL="16509" algn="l" rtl="0" eaLnBrk="0">
              <a:lnSpc>
                <a:spcPct val="80000"/>
              </a:lnSpc>
              <a:spcBef>
                <a:spcPts val="541"/>
              </a:spcBef>
              <a:tabLst/>
            </a:pPr>
            <a:r>
              <a:rPr sz="18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Trusaic</a:t>
            </a:r>
            <a:endParaRPr lang="Arial" altLang="Arial" sz="1800" dirty="0"/>
          </a:p>
          <a:p>
            <a:pPr marL="12700" algn="l" rtl="0" eaLnBrk="0">
              <a:lnSpc>
                <a:spcPct val="97000"/>
              </a:lnSpc>
              <a:spcBef>
                <a:spcPts val="798"/>
              </a:spcBef>
              <a:tabLst/>
            </a:pP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www.trusaic.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</a:t>
            </a:r>
            <a:endParaRPr lang="Arial" altLang="Arial" sz="1400" dirty="0"/>
          </a:p>
          <a:p>
            <a:pPr marL="17779" algn="l" rtl="0" eaLnBrk="0">
              <a:lnSpc>
                <a:spcPct val="81000"/>
              </a:lnSpc>
              <a:spcBef>
                <a:spcPts val="461"/>
              </a:spcBef>
              <a:tabLst/>
            </a:pPr>
            <a:r>
              <a:rPr sz="14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discover@trus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aic.com</a:t>
            </a:r>
            <a:endParaRPr lang="Arial" altLang="Arial" sz="1400" dirty="0"/>
          </a:p>
          <a:p>
            <a:pPr marL="19050" algn="l" rtl="0" eaLnBrk="0">
              <a:lnSpc>
                <a:spcPct val="73000"/>
              </a:lnSpc>
              <a:spcBef>
                <a:spcPts val="736"/>
              </a:spcBef>
              <a:tabLst/>
            </a:pP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520 S Grand Ave.,</a:t>
            </a:r>
            <a:r>
              <a:rPr sz="14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Suite 200</a:t>
            </a:r>
            <a:endParaRPr lang="Arial" altLang="Arial" sz="1400" dirty="0"/>
          </a:p>
          <a:p>
            <a:pPr marL="24765" algn="l" rtl="0" eaLnBrk="0">
              <a:lnSpc>
                <a:spcPts val="2196"/>
              </a:lnSpc>
              <a:tabLst/>
            </a:pPr>
            <a:r>
              <a:rPr sz="14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Los Angeles, CA 90071</a:t>
            </a:r>
            <a:endParaRPr lang="Arial" altLang="Arial" sz="1400" dirty="0"/>
          </a:p>
        </p:txBody>
      </p:sp>
      <p:pic>
        <p:nvPicPr>
          <p:cNvPr id="462" name="picture 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box 464"/>
          <p:cNvSpPr/>
          <p:nvPr/>
        </p:nvSpPr>
        <p:spPr>
          <a:xfrm>
            <a:off x="4482640" y="1754980"/>
            <a:ext cx="6976109" cy="4093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580"/>
              </a:lnSpc>
              <a:tabLst/>
            </a:pPr>
            <a:endParaRPr lang="Arial" altLang="Arial" sz="100" dirty="0"/>
          </a:p>
          <a:p>
            <a:pPr marL="31115" algn="l" rtl="0" eaLnBrk="0">
              <a:lnSpc>
                <a:spcPct val="81000"/>
              </a:lnSpc>
              <a:tabLst/>
            </a:pPr>
            <a:r>
              <a:rPr sz="32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Gail Greenfi</a:t>
            </a:r>
            <a:r>
              <a:rPr sz="32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eld</a:t>
            </a:r>
            <a:endParaRPr lang="Arial" altLang="Arial" sz="3200" dirty="0"/>
          </a:p>
          <a:p>
            <a:pPr marL="34925" algn="l" rtl="0" eaLnBrk="0">
              <a:lnSpc>
                <a:spcPct val="84000"/>
              </a:lnSpc>
              <a:spcBef>
                <a:spcPts val="280"/>
              </a:spcBef>
              <a:tabLst/>
            </a:pPr>
            <a:r>
              <a:rPr sz="24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EVP</a:t>
            </a:r>
            <a:r>
              <a:rPr sz="2400" b="1" kern="0" spc="18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2400" b="1" kern="0" spc="2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2400" b="1" kern="0" spc="20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2400" b="1" kern="0" spc="18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&amp; </a:t>
            </a:r>
            <a:r>
              <a:rPr sz="24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Total</a:t>
            </a:r>
            <a:r>
              <a:rPr sz="2400" b="1" kern="0" spc="2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Rewards</a:t>
            </a:r>
            <a:endParaRPr lang="Arial" altLang="Arial" sz="2400" dirty="0"/>
          </a:p>
          <a:p>
            <a:pPr algn="l" rtl="0" eaLnBrk="0">
              <a:lnSpc>
                <a:spcPct val="147000"/>
              </a:lnSpc>
              <a:tabLst/>
            </a:pPr>
            <a:endParaRPr lang="Arial" altLang="Arial" sz="1000" dirty="0"/>
          </a:p>
          <a:p>
            <a:pPr marL="22225" algn="l" rtl="0" eaLnBrk="0">
              <a:lnSpc>
                <a:spcPct val="83000"/>
              </a:lnSpc>
              <a:spcBef>
                <a:spcPts val="459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Gail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 an eminent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 expert who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recently joined Trusaic as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Executive</a:t>
            </a:r>
            <a:endParaRPr lang="Arial" altLang="Arial" sz="1500" dirty="0"/>
          </a:p>
          <a:p>
            <a:pPr marL="12700" algn="l" rtl="0" eaLnBrk="0">
              <a:lnSpc>
                <a:spcPts val="2495"/>
              </a:lnSpc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Vice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President of Pay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and Total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Rewards Strate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gy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Solutions. With</a:t>
            </a:r>
            <a:endParaRPr lang="Arial" altLang="Arial" sz="1500" dirty="0"/>
          </a:p>
          <a:p>
            <a:pPr marL="18415" algn="l" rtl="0" eaLnBrk="0">
              <a:lnSpc>
                <a:spcPct val="86000"/>
              </a:lnSpc>
              <a:spcBef>
                <a:spcPts val="992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over 20 years of experience, she specializes in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developing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data-driven</a:t>
            </a:r>
            <a:endParaRPr lang="Arial" altLang="Arial" sz="1500" dirty="0"/>
          </a:p>
          <a:p>
            <a:pPr marL="17779" algn="l" rtl="0" eaLnBrk="0">
              <a:lnSpc>
                <a:spcPct val="83000"/>
              </a:lnSpc>
              <a:spcBef>
                <a:spcPts val="960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strategies to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promote workplace diversity, equity, and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nclusion. Gail's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career</a:t>
            </a:r>
            <a:endParaRPr lang="Arial" altLang="Arial" sz="1500" dirty="0"/>
          </a:p>
          <a:p>
            <a:pPr marL="24765" algn="l" rtl="0" eaLnBrk="0">
              <a:lnSpc>
                <a:spcPct val="139000"/>
              </a:lnSpc>
              <a:spcBef>
                <a:spcPts val="33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includes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roles at Oracle and Warner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Brothers</a:t>
            </a:r>
            <a:r>
              <a:rPr sz="1500" kern="0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Discovery,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she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</a:t>
            </a: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rich  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history at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Mercer, where she testified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before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Congress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 diversity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1500" dirty="0"/>
          </a:p>
          <a:p>
            <a:pPr marL="24765" algn="l" rtl="0" eaLnBrk="0">
              <a:lnSpc>
                <a:spcPct val="86000"/>
              </a:lnSpc>
              <a:spcBef>
                <a:spcPts val="948"/>
              </a:spcBef>
              <a:tabLst/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inclusion.</a:t>
            </a:r>
            <a:r>
              <a:rPr sz="1500" kern="0" spc="2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Her insights on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have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been featured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major media</a:t>
            </a:r>
            <a:endParaRPr lang="Arial" altLang="Arial" sz="1500" dirty="0"/>
          </a:p>
          <a:p>
            <a:pPr marL="18415" algn="l" rtl="0" eaLnBrk="0">
              <a:lnSpc>
                <a:spcPct val="83000"/>
              </a:lnSpc>
              <a:spcBef>
                <a:spcPts val="958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outlets, and she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 a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respected speaker at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industry events.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Gail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holds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PhD</a:t>
            </a:r>
            <a:endParaRPr lang="Arial" altLang="Arial" sz="1500" dirty="0"/>
          </a:p>
          <a:p>
            <a:pPr marL="24765" algn="l" rtl="0" eaLnBrk="0">
              <a:lnSpc>
                <a:spcPct val="139000"/>
              </a:lnSpc>
              <a:spcBef>
                <a:spcPts val="35"/>
              </a:spcBef>
              <a:tabLst/>
            </a:pP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economics from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Claremont Graduate</a:t>
            </a:r>
            <a:r>
              <a:rPr sz="15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University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and a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bachelor's degree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business economics from</a:t>
            </a:r>
            <a:r>
              <a:rPr sz="1500" kern="0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University of Califo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rnia, Santa</a:t>
            </a:r>
            <a:r>
              <a:rPr sz="15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Barbara.</a:t>
            </a:r>
            <a:endParaRPr lang="Arial" altLang="Arial" sz="1500" dirty="0"/>
          </a:p>
        </p:txBody>
      </p:sp>
      <p:pic>
        <p:nvPicPr>
          <p:cNvPr id="466" name="picture 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09600" y="1095755"/>
            <a:ext cx="3418332" cy="4780788"/>
          </a:xfrm>
          <a:prstGeom prst="rect">
            <a:avLst/>
          </a:prstGeom>
        </p:spPr>
      </p:pic>
      <p:sp>
        <p:nvSpPr>
          <p:cNvPr id="468" name="textbox 468"/>
          <p:cNvSpPr/>
          <p:nvPr/>
        </p:nvSpPr>
        <p:spPr>
          <a:xfrm>
            <a:off x="4273295" y="1095755"/>
            <a:ext cx="7919084" cy="393700"/>
          </a:xfrm>
          <a:prstGeom prst="rect">
            <a:avLst/>
          </a:prstGeom>
          <a:solidFill>
            <a:srgbClr val="141B4D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800" dirty="0"/>
          </a:p>
          <a:p>
            <a:pPr marL="225425" algn="l" rtl="0" eaLnBrk="0">
              <a:lnSpc>
                <a:spcPct val="86000"/>
              </a:lnSpc>
              <a:spcBef>
                <a:spcPts val="5"/>
              </a:spcBef>
              <a:tabLst/>
            </a:pPr>
            <a:r>
              <a:rPr sz="1500" b="1" kern="0" spc="40" dirty="0">
                <a:solidFill>
                  <a:srgbClr val="FCE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Today’s speaker</a:t>
            </a:r>
            <a:r>
              <a:rPr sz="1500" b="1" kern="0" spc="30" dirty="0">
                <a:solidFill>
                  <a:srgbClr val="FCE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from</a:t>
            </a:r>
            <a:r>
              <a:rPr sz="1500" b="1" kern="0" spc="90" dirty="0">
                <a:solidFill>
                  <a:srgbClr val="FCE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CE3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Trusaic</a:t>
            </a:r>
            <a:endParaRPr lang="Arial" altLang="Arial" sz="1500" dirty="0"/>
          </a:p>
        </p:txBody>
      </p:sp>
      <p:pic>
        <p:nvPicPr>
          <p:cNvPr id="470" name="picture 4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472" name="textbox 472"/>
          <p:cNvSpPr/>
          <p:nvPr/>
        </p:nvSpPr>
        <p:spPr>
          <a:xfrm>
            <a:off x="11291291" y="6509563"/>
            <a:ext cx="191135" cy="1720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22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10200" y="0"/>
            <a:ext cx="6781800" cy="6857997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605204" y="1963304"/>
            <a:ext cx="3717290" cy="2365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1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5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Why</a:t>
            </a:r>
            <a:r>
              <a:rPr sz="20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20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20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Matters</a:t>
            </a:r>
            <a:endParaRPr lang="Arial" altLang="Arial" sz="2000" dirty="0"/>
          </a:p>
          <a:p>
            <a:pPr marL="363220" indent="-351154" algn="l" rtl="0" eaLnBrk="0">
              <a:lnSpc>
                <a:spcPct val="100000"/>
              </a:lnSpc>
              <a:spcBef>
                <a:spcPts val="1562"/>
              </a:spcBef>
              <a:tabLst/>
            </a:pPr>
            <a:r>
              <a:rPr sz="15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Global</a:t>
            </a:r>
            <a:r>
              <a:rPr sz="2000" b="1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20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r>
              <a:rPr sz="2000" b="1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</a:t>
            </a:r>
            <a:r>
              <a:rPr sz="20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ategy</a:t>
            </a:r>
            <a:r>
              <a:rPr sz="20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Framework</a:t>
            </a:r>
            <a:endParaRPr lang="Arial" altLang="Arial" sz="2000" dirty="0"/>
          </a:p>
          <a:p>
            <a:pPr marL="363220" indent="-350520" algn="l" rtl="0" eaLnBrk="0">
              <a:lnSpc>
                <a:spcPct val="101000"/>
              </a:lnSpc>
              <a:spcBef>
                <a:spcPts val="1540"/>
              </a:spcBef>
              <a:tabLst/>
            </a:pPr>
            <a:r>
              <a:rPr sz="15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    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Sample</a:t>
            </a:r>
            <a:r>
              <a:rPr sz="20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20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Strategy</a:t>
            </a:r>
            <a:r>
              <a:rPr sz="20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-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Roadmap</a:t>
            </a:r>
            <a:endParaRPr lang="Arial" altLang="Arial" sz="2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111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1500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b="1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Q&amp;A</a:t>
            </a:r>
            <a:endParaRPr lang="Arial" altLang="Arial" sz="2000" dirty="0"/>
          </a:p>
        </p:txBody>
      </p:sp>
      <p:sp>
        <p:nvSpPr>
          <p:cNvPr id="42" name="textbox 42"/>
          <p:cNvSpPr/>
          <p:nvPr/>
        </p:nvSpPr>
        <p:spPr>
          <a:xfrm>
            <a:off x="608177" y="1094116"/>
            <a:ext cx="1656079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69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1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Agenda</a:t>
            </a:r>
            <a:endParaRPr lang="Arial" altLang="Arial" sz="3500" dirty="0"/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2192000" cy="6857997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611951" y="1113325"/>
            <a:ext cx="3361690" cy="3516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Why</a:t>
            </a:r>
            <a:r>
              <a:rPr sz="3500" b="1" kern="0" spc="3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2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endParaRPr lang="Arial" altLang="Arial" sz="3500" dirty="0"/>
          </a:p>
          <a:p>
            <a:pPr marL="42544" algn="l" rtl="0" eaLnBrk="0">
              <a:lnSpc>
                <a:spcPct val="80000"/>
              </a:lnSpc>
              <a:spcBef>
                <a:spcPts val="841"/>
              </a:spcBef>
              <a:tabLst/>
            </a:pPr>
            <a:r>
              <a:rPr sz="3500" b="1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Matters</a:t>
            </a:r>
            <a:endParaRPr lang="Arial" altLang="Arial" sz="3500" dirty="0"/>
          </a:p>
          <a:p>
            <a:pPr algn="l" rtl="0" eaLnBrk="0">
              <a:lnSpc>
                <a:spcPct val="176000"/>
              </a:lnSpc>
              <a:tabLst/>
            </a:pPr>
            <a:endParaRPr lang="Arial" altLang="Arial" sz="1000" dirty="0"/>
          </a:p>
          <a:p>
            <a:pPr marL="484505" indent="-356234" algn="l" rtl="0" eaLnBrk="0">
              <a:lnSpc>
                <a:spcPct val="96000"/>
              </a:lnSpc>
              <a:spcBef>
                <a:spcPts val="610"/>
              </a:spcBef>
              <a:tabLst/>
            </a:pPr>
            <a:r>
              <a:rPr sz="15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Legal and</a:t>
            </a:r>
            <a:r>
              <a:rPr sz="2000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ethical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imperative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  <a:p>
            <a:pPr marL="128270" algn="l" rtl="0" eaLnBrk="0">
              <a:lnSpc>
                <a:spcPct val="81000"/>
              </a:lnSpc>
              <a:spcBef>
                <a:spcPts val="1669"/>
              </a:spcBef>
              <a:tabLst/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Attracting and</a:t>
            </a:r>
            <a:endParaRPr lang="Arial" altLang="Arial" sz="2000" dirty="0"/>
          </a:p>
          <a:p>
            <a:pPr marL="484505" algn="l" rtl="0" eaLnBrk="0">
              <a:lnSpc>
                <a:spcPct val="81000"/>
              </a:lnSpc>
              <a:spcBef>
                <a:spcPts val="697"/>
              </a:spcBef>
              <a:tabLst/>
            </a:pP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retaining top talent</a:t>
            </a:r>
            <a:endParaRPr lang="Arial" altLang="Arial" sz="2000" dirty="0"/>
          </a:p>
          <a:p>
            <a:pPr marL="128270" algn="l" rtl="0" eaLnBrk="0">
              <a:lnSpc>
                <a:spcPct val="81000"/>
              </a:lnSpc>
              <a:spcBef>
                <a:spcPts val="1706"/>
              </a:spcBef>
              <a:tabLst/>
            </a:pPr>
            <a:r>
              <a:rPr sz="15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Building a fa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ir</a:t>
            </a:r>
            <a:r>
              <a:rPr sz="20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2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500" dirty="0"/>
          </a:p>
          <a:p>
            <a:pPr marL="477519" algn="l" rtl="0" eaLnBrk="0">
              <a:lnSpc>
                <a:spcPct val="82000"/>
              </a:lnSpc>
              <a:spcBef>
                <a:spcPts val="6"/>
              </a:spcBef>
              <a:tabLst/>
            </a:pP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equitable work</a:t>
            </a:r>
            <a:r>
              <a:rPr sz="20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place</a:t>
            </a:r>
            <a:endParaRPr lang="Arial" altLang="Arial" sz="2000" dirty="0"/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52" name="textbox 52"/>
          <p:cNvSpPr/>
          <p:nvPr/>
        </p:nvSpPr>
        <p:spPr>
          <a:xfrm>
            <a:off x="11374196" y="6510019"/>
            <a:ext cx="108585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4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th"/>
          <p:cNvSpPr/>
          <p:nvPr/>
        </p:nvSpPr>
        <p:spPr>
          <a:xfrm>
            <a:off x="609600" y="989076"/>
            <a:ext cx="11070335" cy="5335523"/>
          </a:xfrm>
          <a:custGeom>
            <a:avLst/>
            <a:gdLst/>
            <a:ahLst/>
            <a:cxnLst/>
            <a:rect l="0" t="0" r="0" b="0"/>
            <a:pathLst>
              <a:path w="17433" h="8402">
                <a:moveTo>
                  <a:pt x="0" y="8402"/>
                </a:moveTo>
                <a:lnTo>
                  <a:pt x="17433" y="8402"/>
                </a:lnTo>
                <a:lnTo>
                  <a:pt x="17433" y="0"/>
                </a:lnTo>
                <a:lnTo>
                  <a:pt x="0" y="0"/>
                </a:lnTo>
                <a:lnTo>
                  <a:pt x="0" y="8402"/>
                </a:lnTo>
                <a:close/>
              </a:path>
            </a:pathLst>
          </a:custGeom>
          <a:solidFill>
            <a:srgbClr val="25282A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" name="rect"/>
          <p:cNvSpPr/>
          <p:nvPr/>
        </p:nvSpPr>
        <p:spPr>
          <a:xfrm>
            <a:off x="676656" y="2860547"/>
            <a:ext cx="1781555" cy="2932176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aphicFrame>
        <p:nvGraphicFramePr>
          <p:cNvPr id="58" name="table 58"/>
          <p:cNvGraphicFramePr>
            <a:graphicFrameLocks noGrp="1"/>
          </p:cNvGraphicFramePr>
          <p:nvPr/>
        </p:nvGraphicFramePr>
        <p:xfrm>
          <a:off x="2429636" y="2803016"/>
          <a:ext cx="7430134" cy="3042285"/>
        </p:xfrm>
        <a:graphic>
          <a:graphicData uri="http://schemas.openxmlformats.org/drawingml/2006/table">
            <a:tbl>
              <a:tblPr/>
              <a:tblGrid>
                <a:gridCol w="1872614"/>
                <a:gridCol w="1842135"/>
                <a:gridCol w="1844039"/>
                <a:gridCol w="1871345"/>
              </a:tblGrid>
              <a:tr h="304228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83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08940" algn="l" rtl="0" eaLnBrk="0">
                        <a:lnSpc>
                          <a:spcPct val="80000"/>
                        </a:lnSpc>
                        <a:tabLst/>
                      </a:pP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Prevention</a:t>
                      </a:r>
                      <a:endParaRPr lang="Arial" altLang="Arial" sz="1700" dirty="0"/>
                    </a:p>
                    <a:p>
                      <a:pPr marL="635634" algn="l" rtl="0" eaLnBrk="0">
                        <a:lnSpc>
                          <a:spcPct val="81000"/>
                        </a:lnSpc>
                        <a:spcBef>
                          <a:spcPts val="389"/>
                        </a:spcBef>
                        <a:tabLst/>
                      </a:pPr>
                      <a:r>
                        <a:rPr sz="17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of</a:t>
                      </a:r>
                      <a:r>
                        <a:rPr sz="1700" b="1" kern="0" spc="9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700" dirty="0"/>
                    </a:p>
                    <a:p>
                      <a:pPr marL="459740" algn="l" rtl="0" eaLnBrk="0">
                        <a:lnSpc>
                          <a:spcPct val="82000"/>
                        </a:lnSpc>
                        <a:spcBef>
                          <a:spcPts val="390"/>
                        </a:spcBef>
                        <a:tabLst/>
                      </a:pP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Inequities</a:t>
                      </a:r>
                      <a:endParaRPr lang="Arial" altLang="Arial" sz="1700" dirty="0"/>
                    </a:p>
                  </a:txBody>
                  <a:tcPr marL="0" marR="0" marT="0" marB="0" vert="horz">
                    <a:lnL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595630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Global</a:t>
                      </a:r>
                      <a:endParaRPr lang="Arial" altLang="Arial" sz="1700" dirty="0"/>
                    </a:p>
                    <a:p>
                      <a:pPr marL="311784" indent="6350" algn="l" rtl="0" eaLnBrk="0">
                        <a:lnSpc>
                          <a:spcPct val="90000"/>
                        </a:lnSpc>
                        <a:spcBef>
                          <a:spcPts val="410"/>
                        </a:spcBef>
                        <a:tabLst/>
                      </a:pPr>
                      <a:r>
                        <a:rPr sz="17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Compliance      </a:t>
                      </a: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r>
                        <a:rPr sz="1700" b="1" kern="0" spc="1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Reportin</a:t>
                      </a:r>
                      <a:r>
                        <a:rPr sz="17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</a:t>
                      </a:r>
                      <a:endParaRPr lang="Arial" altLang="Arial" sz="1700" dirty="0"/>
                    </a:p>
                  </a:txBody>
                  <a:tcPr marL="0" marR="0" marT="0" marB="0" vert="horz">
                    <a:lnL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467994" algn="l" rtl="0" eaLnBrk="0">
                        <a:lnSpc>
                          <a:spcPct val="8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Strategic</a:t>
                      </a:r>
                      <a:endParaRPr lang="Arial" altLang="Arial" sz="1700" dirty="0"/>
                    </a:p>
                    <a:p>
                      <a:pPr marL="746125" algn="l" rtl="0" eaLnBrk="0">
                        <a:lnSpc>
                          <a:spcPct val="81000"/>
                        </a:lnSpc>
                        <a:spcBef>
                          <a:spcPts val="388"/>
                        </a:spcBef>
                        <a:tabLst/>
                      </a:pPr>
                      <a:r>
                        <a:rPr sz="1700" b="1" kern="0" spc="-4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Pay</a:t>
                      </a:r>
                      <a:endParaRPr lang="Arial" altLang="Arial" sz="1700" dirty="0"/>
                    </a:p>
                    <a:p>
                      <a:pPr marL="224154" algn="l" rtl="0" eaLnBrk="0">
                        <a:lnSpc>
                          <a:spcPct val="81000"/>
                        </a:lnSpc>
                        <a:spcBef>
                          <a:spcPts val="388"/>
                        </a:spcBef>
                        <a:tabLst/>
                      </a:pPr>
                      <a:r>
                        <a:rPr sz="17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Transpare</a:t>
                      </a: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ncy</a:t>
                      </a:r>
                      <a:endParaRPr lang="Arial" altLang="Arial" sz="1700" dirty="0"/>
                    </a:p>
                  </a:txBody>
                  <a:tcPr marL="0" marR="0" marT="0" marB="0" vert="horz">
                    <a:lnL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14935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700" b="1" kern="0" spc="-1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Communication</a:t>
                      </a:r>
                      <a:endParaRPr lang="Arial" altLang="Arial" sz="1700" dirty="0"/>
                    </a:p>
                    <a:p>
                      <a:pPr marL="424815" algn="l" rtl="0" eaLnBrk="0">
                        <a:lnSpc>
                          <a:spcPct val="81000"/>
                        </a:lnSpc>
                        <a:spcBef>
                          <a:spcPts val="390"/>
                        </a:spcBef>
                        <a:tabLst/>
                      </a:pPr>
                      <a:r>
                        <a:rPr sz="17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&amp;</a:t>
                      </a:r>
                      <a:r>
                        <a:rPr sz="1700" b="1" kern="0" spc="1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700" b="1" kern="0" spc="-3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Change</a:t>
                      </a:r>
                      <a:endParaRPr lang="Arial" altLang="Arial" sz="1700" dirty="0"/>
                    </a:p>
                    <a:p>
                      <a:pPr marL="275590" algn="l" rtl="0" eaLnBrk="0">
                        <a:lnSpc>
                          <a:spcPct val="81000"/>
                        </a:lnSpc>
                        <a:spcBef>
                          <a:spcPts val="388"/>
                        </a:spcBef>
                        <a:tabLst/>
                      </a:pPr>
                      <a:r>
                        <a:rPr sz="1700" b="1" kern="0" spc="-20" dirty="0">
                          <a:solidFill>
                            <a:srgbClr val="25282A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Management</a:t>
                      </a:r>
                      <a:endParaRPr lang="Arial" altLang="Arial" sz="1700" dirty="0"/>
                    </a:p>
                  </a:txBody>
                  <a:tcPr marL="0" marR="0" marT="0" marB="0" vert="horz">
                    <a:lnL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528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"/>
          <p:cNvGrpSpPr/>
          <p:nvPr/>
        </p:nvGrpSpPr>
        <p:grpSpPr>
          <a:xfrm rot="21600000">
            <a:off x="9854184" y="2860547"/>
            <a:ext cx="1780032" cy="2932176"/>
            <a:chOff x="0" y="0"/>
            <a:chExt cx="1780032" cy="2932176"/>
          </a:xfrm>
        </p:grpSpPr>
        <p:sp>
          <p:nvSpPr>
            <p:cNvPr id="60" name="rect"/>
            <p:cNvSpPr/>
            <p:nvPr/>
          </p:nvSpPr>
          <p:spPr>
            <a:xfrm>
              <a:off x="0" y="0"/>
              <a:ext cx="1780032" cy="2932176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" name="textbox 62"/>
            <p:cNvSpPr/>
            <p:nvPr/>
          </p:nvSpPr>
          <p:spPr>
            <a:xfrm>
              <a:off x="136651" y="1925474"/>
              <a:ext cx="1511935" cy="7512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0629"/>
                </a:lnSpc>
                <a:tabLst/>
              </a:pPr>
              <a:endParaRPr lang="Arial" altLang="Arial" sz="100" dirty="0"/>
            </a:p>
            <a:p>
              <a:pPr marL="71755" algn="l" rtl="0" eaLnBrk="0">
                <a:lnSpc>
                  <a:spcPct val="80000"/>
                </a:lnSpc>
                <a:tabLst/>
              </a:pPr>
              <a:r>
                <a:rPr sz="1700" b="1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Measurement</a:t>
              </a:r>
              <a:endParaRPr lang="Arial" altLang="Arial" sz="1700" dirty="0"/>
            </a:p>
            <a:p>
              <a:pPr marL="684530" algn="l" rtl="0" eaLnBrk="0">
                <a:lnSpc>
                  <a:spcPct val="97000"/>
                </a:lnSpc>
                <a:spcBef>
                  <a:spcPts val="392"/>
                </a:spcBef>
                <a:tabLst/>
              </a:pPr>
              <a:r>
                <a:rPr sz="1700" b="1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&amp;</a:t>
              </a:r>
              <a:endParaRPr lang="Arial" altLang="Arial" sz="1700" dirty="0"/>
            </a:p>
            <a:p>
              <a:pPr marL="12700" algn="l" rtl="0" eaLnBrk="0">
                <a:lnSpc>
                  <a:spcPct val="81000"/>
                </a:lnSpc>
                <a:spcBef>
                  <a:spcPts val="62"/>
                </a:spcBef>
                <a:tabLst/>
              </a:pPr>
              <a:r>
                <a:rPr sz="1700" b="1" kern="0" spc="-1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Accountability</a:t>
              </a:r>
              <a:endParaRPr lang="Arial" altLang="Arial" sz="1700" dirty="0"/>
            </a:p>
          </p:txBody>
        </p:sp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366467" y="364825"/>
              <a:ext cx="1070223" cy="925528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291445" y="1304122"/>
              <a:ext cx="1201896" cy="149925"/>
            </a:xfrm>
            <a:prstGeom prst="rect">
              <a:avLst/>
            </a:prstGeom>
          </p:spPr>
        </p:pic>
      </p:grpSp>
      <p:sp>
        <p:nvSpPr>
          <p:cNvPr id="68" name="textbox 68"/>
          <p:cNvSpPr/>
          <p:nvPr/>
        </p:nvSpPr>
        <p:spPr>
          <a:xfrm>
            <a:off x="1343474" y="1816880"/>
            <a:ext cx="9632315" cy="5670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2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44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Global</a:t>
            </a:r>
            <a:r>
              <a:rPr sz="4400" kern="0" spc="3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400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4400" kern="0" spc="3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4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Strategy</a:t>
            </a:r>
            <a:r>
              <a:rPr sz="4400" kern="0" spc="3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44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Framework</a:t>
            </a:r>
            <a:endParaRPr lang="Arial" altLang="Arial" sz="4400" dirty="0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63172" y="3328420"/>
            <a:ext cx="1175848" cy="992472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768645" y="3492325"/>
            <a:ext cx="1266231" cy="832454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207449" y="3980784"/>
            <a:ext cx="116068" cy="232819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407315" y="3980784"/>
            <a:ext cx="116068" cy="232819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009122" y="3980784"/>
            <a:ext cx="116068" cy="232819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780043" y="3356860"/>
            <a:ext cx="966271" cy="890707"/>
          </a:xfrm>
          <a:prstGeom prst="rect">
            <a:avLst/>
          </a:prstGeom>
        </p:spPr>
      </p:pic>
      <p:sp>
        <p:nvSpPr>
          <p:cNvPr id="82" name="textbox 82"/>
          <p:cNvSpPr/>
          <p:nvPr/>
        </p:nvSpPr>
        <p:spPr>
          <a:xfrm>
            <a:off x="1085160" y="4786022"/>
            <a:ext cx="979169" cy="7512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62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7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Proactive</a:t>
            </a:r>
            <a:endParaRPr lang="Arial" altLang="Arial" sz="1700" dirty="0"/>
          </a:p>
          <a:p>
            <a:pPr marL="304800" algn="l" rtl="0" eaLnBrk="0">
              <a:lnSpc>
                <a:spcPct val="81000"/>
              </a:lnSpc>
              <a:spcBef>
                <a:spcPts val="392"/>
              </a:spcBef>
              <a:tabLst/>
            </a:pPr>
            <a:r>
              <a:rPr sz="1700" b="1" kern="0" spc="-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700" dirty="0"/>
          </a:p>
          <a:p>
            <a:pPr marL="167639" algn="l" rtl="0" eaLnBrk="0">
              <a:lnSpc>
                <a:spcPct val="81000"/>
              </a:lnSpc>
              <a:spcBef>
                <a:spcPts val="388"/>
              </a:spcBef>
              <a:tabLst/>
            </a:pPr>
            <a:r>
              <a:rPr sz="1700" b="1" kern="0" spc="-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endParaRPr lang="Arial" altLang="Arial" sz="1700" dirty="0"/>
          </a:p>
        </p:txBody>
      </p:sp>
      <p:pic>
        <p:nvPicPr>
          <p:cNvPr id="84" name="picture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6532892" y="3778370"/>
            <a:ext cx="1103424" cy="532398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8411002" y="3843446"/>
            <a:ext cx="1004754" cy="499556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437118" y="3404441"/>
            <a:ext cx="973141" cy="293129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8519588" y="3685184"/>
            <a:ext cx="788958" cy="13349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718854" y="4262319"/>
            <a:ext cx="1073115" cy="69155"/>
          </a:xfrm>
          <a:prstGeom prst="rect">
            <a:avLst/>
          </a:prstGeom>
        </p:spPr>
      </p:pic>
      <p:pic>
        <p:nvPicPr>
          <p:cNvPr id="96" name="picture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4717009" y="4253348"/>
            <a:ext cx="1076960" cy="83932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8776618" y="3218700"/>
            <a:ext cx="288642" cy="257302"/>
          </a:xfrm>
          <a:prstGeom prst="rect">
            <a:avLst/>
          </a:prstGeom>
        </p:spPr>
      </p:pic>
      <p:pic>
        <p:nvPicPr>
          <p:cNvPr id="100" name="picture 10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6667490" y="3366146"/>
            <a:ext cx="227134" cy="226374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6975944" y="3366146"/>
            <a:ext cx="227134" cy="226374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7291409" y="3366146"/>
            <a:ext cx="227134" cy="226374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7026419" y="3616276"/>
            <a:ext cx="131794" cy="139737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6712356" y="3616275"/>
            <a:ext cx="131794" cy="139737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7340482" y="3616276"/>
            <a:ext cx="131793" cy="139737"/>
          </a:xfrm>
          <a:prstGeom prst="rect">
            <a:avLst/>
          </a:prstGeom>
        </p:spPr>
      </p:pic>
      <p:sp>
        <p:nvSpPr>
          <p:cNvPr id="112" name="textbox 112"/>
          <p:cNvSpPr/>
          <p:nvPr/>
        </p:nvSpPr>
        <p:spPr>
          <a:xfrm>
            <a:off x="11378616" y="6511543"/>
            <a:ext cx="104139" cy="1695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2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2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43600" y="0"/>
            <a:ext cx="6248400" cy="6857998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616407" y="1084750"/>
            <a:ext cx="4419600" cy="23056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36830" algn="l" rtl="0" eaLnBrk="0">
              <a:lnSpc>
                <a:spcPct val="81000"/>
              </a:lnSpc>
              <a:tabLst/>
            </a:pP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Proactive</a:t>
            </a:r>
            <a:r>
              <a:rPr sz="3500" b="1" kern="0" spc="2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</a:t>
            </a:r>
            <a:endParaRPr lang="Arial" altLang="Arial" sz="3500" dirty="0"/>
          </a:p>
          <a:p>
            <a:pPr algn="l" rtl="0" eaLnBrk="0">
              <a:lnSpc>
                <a:spcPct val="162000"/>
              </a:lnSpc>
              <a:tabLst/>
            </a:pPr>
            <a:endParaRPr lang="Arial" altLang="Arial" sz="1000" dirty="0"/>
          </a:p>
          <a:p>
            <a:pPr marL="15240" algn="l" rtl="0" eaLnBrk="0">
              <a:lnSpc>
                <a:spcPct val="81000"/>
              </a:lnSpc>
              <a:spcBef>
                <a:spcPts val="551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On a</a:t>
            </a:r>
            <a:r>
              <a:rPr sz="18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regular basis,</a:t>
            </a:r>
            <a:r>
              <a:rPr sz="18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duct</a:t>
            </a:r>
            <a:r>
              <a:rPr sz="1800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lang="Arial" altLang="Arial" sz="1800" dirty="0"/>
          </a:p>
          <a:p>
            <a:pPr marL="19050" algn="l" rtl="0" eaLnBrk="0">
              <a:lnSpc>
                <a:spcPct val="81000"/>
              </a:lnSpc>
              <a:spcBef>
                <a:spcPts val="843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proactive</a:t>
            </a:r>
            <a:r>
              <a:rPr sz="18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 analysis</a:t>
            </a:r>
            <a:r>
              <a:rPr sz="1800" kern="0" spc="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endParaRPr lang="Arial" altLang="Arial" sz="1800" dirty="0"/>
          </a:p>
          <a:p>
            <a:pPr marL="12700" algn="l" rtl="0" eaLnBrk="0">
              <a:lnSpc>
                <a:spcPct val="81000"/>
              </a:lnSpc>
              <a:spcBef>
                <a:spcPts val="843"/>
              </a:spcBef>
              <a:tabLst/>
            </a:pPr>
            <a:r>
              <a:rPr sz="18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evaluate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your global</a:t>
            </a:r>
            <a:r>
              <a:rPr sz="18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equity</a:t>
            </a:r>
            <a:endParaRPr lang="Arial" altLang="Arial" sz="1800" dirty="0"/>
          </a:p>
          <a:p>
            <a:pPr marL="12700" algn="l" rtl="0" eaLnBrk="0">
              <a:lnSpc>
                <a:spcPct val="78000"/>
              </a:lnSpc>
              <a:spcBef>
                <a:spcPts val="857"/>
              </a:spcBef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 address any</a:t>
            </a:r>
            <a:r>
              <a:rPr sz="1800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unexpla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ined</a:t>
            </a:r>
            <a:r>
              <a:rPr sz="18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800" dirty="0"/>
          </a:p>
          <a:p>
            <a:pPr marL="19050" algn="l" rtl="0" eaLnBrk="0">
              <a:lnSpc>
                <a:spcPts val="2592"/>
              </a:lnSpc>
              <a:tabLst/>
            </a:pP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inequities</a:t>
            </a:r>
            <a:r>
              <a:rPr sz="18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</a:t>
            </a:r>
            <a:r>
              <a:rPr sz="1800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ntified.</a:t>
            </a:r>
            <a:endParaRPr lang="Arial" altLang="Arial" sz="1800" dirty="0"/>
          </a:p>
        </p:txBody>
      </p:sp>
      <p:grpSp>
        <p:nvGrpSpPr>
          <p:cNvPr id="4" name="group 4"/>
          <p:cNvGrpSpPr/>
          <p:nvPr/>
        </p:nvGrpSpPr>
        <p:grpSpPr>
          <a:xfrm rot="21600000">
            <a:off x="4292512" y="1762838"/>
            <a:ext cx="2160379" cy="3618534"/>
            <a:chOff x="0" y="0"/>
            <a:chExt cx="2160379" cy="3618534"/>
          </a:xfrm>
        </p:grpSpPr>
        <p:sp>
          <p:nvSpPr>
            <p:cNvPr id="118" name="rect"/>
            <p:cNvSpPr/>
            <p:nvPr/>
          </p:nvSpPr>
          <p:spPr>
            <a:xfrm>
              <a:off x="0" y="0"/>
              <a:ext cx="2160379" cy="3618534"/>
            </a:xfrm>
            <a:prstGeom prst="rect">
              <a:avLst/>
            </a:prstGeom>
            <a:solidFill>
              <a:srgbClr val="000000">
                <a:alpha val="24705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0" name="rect"/>
            <p:cNvSpPr/>
            <p:nvPr/>
          </p:nvSpPr>
          <p:spPr>
            <a:xfrm>
              <a:off x="40219" y="1954"/>
              <a:ext cx="2078736" cy="3537203"/>
            </a:xfrm>
            <a:prstGeom prst="rect">
              <a:avLst/>
            </a:prstGeom>
            <a:solidFill>
              <a:srgbClr val="25282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22" name="rect"/>
            <p:cNvSpPr/>
            <p:nvPr/>
          </p:nvSpPr>
          <p:spPr>
            <a:xfrm>
              <a:off x="127087" y="410385"/>
              <a:ext cx="1915667" cy="279806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pic>
          <p:nvPicPr>
            <p:cNvPr id="124" name="picture 1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429404" y="747781"/>
              <a:ext cx="1319863" cy="1113291"/>
            </a:xfrm>
            <a:prstGeom prst="rect">
              <a:avLst/>
            </a:prstGeom>
          </p:spPr>
        </p:pic>
        <p:sp>
          <p:nvSpPr>
            <p:cNvPr id="126" name="textbox 126"/>
            <p:cNvSpPr/>
            <p:nvPr/>
          </p:nvSpPr>
          <p:spPr>
            <a:xfrm>
              <a:off x="579385" y="2162503"/>
              <a:ext cx="1032510" cy="7924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6365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0000"/>
                </a:lnSpc>
                <a:tabLst/>
              </a:pPr>
              <a:r>
                <a:rPr sz="1800" b="1" kern="0" spc="-2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Proactive</a:t>
              </a:r>
              <a:endParaRPr lang="Arial" altLang="Arial" sz="1800" dirty="0"/>
            </a:p>
            <a:p>
              <a:pPr marL="321945" algn="l" rtl="0" eaLnBrk="0">
                <a:lnSpc>
                  <a:spcPct val="81000"/>
                </a:lnSpc>
                <a:spcBef>
                  <a:spcPts val="411"/>
                </a:spcBef>
                <a:tabLst/>
              </a:pPr>
              <a:r>
                <a:rPr sz="1800" b="1" kern="0" spc="-5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Pay</a:t>
              </a:r>
              <a:endParaRPr lang="Arial" altLang="Arial" sz="1800" dirty="0"/>
            </a:p>
            <a:p>
              <a:pPr marL="175260" algn="l" rtl="0" eaLnBrk="0">
                <a:lnSpc>
                  <a:spcPct val="81000"/>
                </a:lnSpc>
                <a:spcBef>
                  <a:spcPts val="411"/>
                </a:spcBef>
                <a:tabLst/>
              </a:pPr>
              <a:r>
                <a:rPr sz="1800" b="1" kern="0" spc="-3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Equity</a:t>
              </a:r>
              <a:endParaRPr lang="Arial" altLang="Arial" sz="1800" dirty="0"/>
            </a:p>
          </p:txBody>
        </p:sp>
      </p:grpSp>
      <p:pic>
        <p:nvPicPr>
          <p:cNvPr id="128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21600000">
            <a:off x="8789098" y="2193891"/>
            <a:ext cx="2959227" cy="4072606"/>
            <a:chOff x="0" y="0"/>
            <a:chExt cx="2959227" cy="4072606"/>
          </a:xfrm>
        </p:grpSpPr>
        <p:sp>
          <p:nvSpPr>
            <p:cNvPr id="130" name="path"/>
            <p:cNvSpPr/>
            <p:nvPr/>
          </p:nvSpPr>
          <p:spPr>
            <a:xfrm>
              <a:off x="0" y="919831"/>
              <a:ext cx="2959227" cy="3152775"/>
            </a:xfrm>
            <a:custGeom>
              <a:avLst/>
              <a:gdLst/>
              <a:ahLst/>
              <a:cxnLst/>
              <a:rect l="0" t="0" r="0" b="0"/>
              <a:pathLst>
                <a:path w="4660" h="4965">
                  <a:moveTo>
                    <a:pt x="22" y="1464"/>
                  </a:moveTo>
                  <a:cubicBezTo>
                    <a:pt x="22" y="1080"/>
                    <a:pt x="333" y="768"/>
                    <a:pt x="718" y="768"/>
                  </a:cubicBezTo>
                  <a:lnTo>
                    <a:pt x="791" y="768"/>
                  </a:lnTo>
                  <a:lnTo>
                    <a:pt x="1309" y="22"/>
                  </a:lnTo>
                  <a:lnTo>
                    <a:pt x="1945" y="768"/>
                  </a:lnTo>
                  <a:lnTo>
                    <a:pt x="3942" y="768"/>
                  </a:lnTo>
                  <a:cubicBezTo>
                    <a:pt x="4326" y="768"/>
                    <a:pt x="4637" y="1080"/>
                    <a:pt x="4637" y="1464"/>
                  </a:cubicBezTo>
                  <a:lnTo>
                    <a:pt x="4637" y="1464"/>
                  </a:lnTo>
                  <a:lnTo>
                    <a:pt x="4637" y="1464"/>
                  </a:lnTo>
                  <a:lnTo>
                    <a:pt x="4637" y="2507"/>
                  </a:lnTo>
                  <a:lnTo>
                    <a:pt x="4637" y="4246"/>
                  </a:lnTo>
                  <a:cubicBezTo>
                    <a:pt x="4637" y="4631"/>
                    <a:pt x="4326" y="4942"/>
                    <a:pt x="3942" y="4942"/>
                  </a:cubicBezTo>
                  <a:lnTo>
                    <a:pt x="1945" y="4942"/>
                  </a:lnTo>
                  <a:lnTo>
                    <a:pt x="791" y="4942"/>
                  </a:lnTo>
                  <a:lnTo>
                    <a:pt x="791" y="4942"/>
                  </a:lnTo>
                  <a:lnTo>
                    <a:pt x="718" y="4942"/>
                  </a:lnTo>
                  <a:cubicBezTo>
                    <a:pt x="333" y="4942"/>
                    <a:pt x="22" y="4631"/>
                    <a:pt x="22" y="4246"/>
                  </a:cubicBezTo>
                  <a:lnTo>
                    <a:pt x="22" y="2507"/>
                  </a:lnTo>
                  <a:lnTo>
                    <a:pt x="22" y="1464"/>
                  </a:lnTo>
                  <a:lnTo>
                    <a:pt x="22" y="1464"/>
                  </a:lnTo>
                  <a:close/>
                </a:path>
              </a:pathLst>
            </a:custGeom>
            <a:noFill/>
            <a:ln w="28575" cap="flat">
              <a:solidFill>
                <a:srgbClr val="E35205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2" name="textbox 132"/>
            <p:cNvSpPr/>
            <p:nvPr/>
          </p:nvSpPr>
          <p:spPr>
            <a:xfrm>
              <a:off x="55746" y="-12700"/>
              <a:ext cx="2665095" cy="38290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4201"/>
                </a:lnSpc>
                <a:tabLst/>
              </a:pPr>
              <a:endParaRPr lang="Arial" altLang="Arial" sz="100" dirty="0"/>
            </a:p>
            <a:p>
              <a:pPr marL="625475" indent="-525780" algn="l" rtl="0" eaLnBrk="0">
                <a:lnSpc>
                  <a:spcPct val="94000"/>
                </a:lnSpc>
                <a:tabLst/>
              </a:pPr>
              <a:r>
                <a:rPr sz="2700" b="1" kern="0" spc="24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Unexplained</a:t>
              </a:r>
              <a:r>
                <a:rPr sz="2700" b="1" kern="0" spc="24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”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Pay</a:t>
              </a:r>
              <a:r>
                <a:rPr sz="2700" b="1" kern="0" spc="18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Gap</a:t>
              </a:r>
              <a:endParaRPr lang="Arial" altLang="Arial" sz="2700" dirty="0"/>
            </a:p>
            <a:p>
              <a:pPr algn="l" rtl="0" eaLnBrk="0">
                <a:lnSpc>
                  <a:spcPct val="11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6000"/>
                </a:lnSpc>
                <a:tabLst/>
              </a:pPr>
              <a:endParaRPr lang="Arial" altLang="Arial" sz="1000" dirty="0"/>
            </a:p>
            <a:p>
              <a:pPr algn="r" rtl="0" eaLnBrk="0">
                <a:lnSpc>
                  <a:spcPct val="81000"/>
                </a:lnSpc>
                <a:spcBef>
                  <a:spcPts val="600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Residual pay</a:t>
              </a:r>
              <a:r>
                <a:rPr sz="2000" kern="0" spc="4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gap</a:t>
              </a:r>
              <a:r>
                <a:rPr sz="2000" kern="0" spc="3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that</a:t>
              </a:r>
              <a:endParaRPr lang="Arial" altLang="Arial" sz="2000" dirty="0"/>
            </a:p>
            <a:p>
              <a:pPr marL="296545" algn="l" rtl="0" eaLnBrk="0">
                <a:lnSpc>
                  <a:spcPct val="82000"/>
                </a:lnSpc>
                <a:spcBef>
                  <a:spcPts val="456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cannot be</a:t>
              </a:r>
              <a:r>
                <a:rPr sz="2000" kern="0" spc="7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explained</a:t>
              </a:r>
              <a:endParaRPr lang="Arial" altLang="Arial" sz="2000" dirty="0"/>
            </a:p>
            <a:p>
              <a:pPr marL="382270" algn="l" rtl="0" eaLnBrk="0">
                <a:lnSpc>
                  <a:spcPct val="81000"/>
                </a:lnSpc>
                <a:spcBef>
                  <a:spcPts val="433"/>
                </a:spcBef>
                <a:tabLst/>
              </a:pP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and</a:t>
              </a:r>
              <a:r>
                <a:rPr sz="2000" kern="0" spc="1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may be</a:t>
              </a:r>
              <a:r>
                <a:rPr sz="2000" kern="0" spc="7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due</a:t>
              </a:r>
              <a:r>
                <a:rPr sz="2000" kern="0" spc="3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3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to</a:t>
              </a:r>
              <a:endParaRPr lang="Arial" altLang="Arial" sz="2000" dirty="0"/>
            </a:p>
            <a:p>
              <a:pPr marL="359409" algn="l" rtl="0" eaLnBrk="0">
                <a:lnSpc>
                  <a:spcPct val="81000"/>
                </a:lnSpc>
                <a:spcBef>
                  <a:spcPts val="456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pay inequities;</a:t>
              </a:r>
              <a:r>
                <a:rPr sz="2000" kern="0" spc="3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al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so</a:t>
              </a:r>
              <a:endParaRPr lang="Arial" altLang="Arial" sz="2000" dirty="0"/>
            </a:p>
            <a:p>
              <a:pPr marL="474980" algn="l" rtl="0" eaLnBrk="0">
                <a:lnSpc>
                  <a:spcPct val="97000"/>
                </a:lnSpc>
                <a:spcBef>
                  <a:spcPts val="470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referred to as the</a:t>
              </a:r>
              <a:endParaRPr lang="Arial" altLang="Arial" sz="2000" dirty="0"/>
            </a:p>
            <a:p>
              <a:pPr marL="721994" algn="l" rtl="0" eaLnBrk="0">
                <a:lnSpc>
                  <a:spcPct val="82000"/>
                </a:lnSpc>
                <a:spcBef>
                  <a:spcPts val="37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“adjusted” or</a:t>
              </a:r>
              <a:endParaRPr lang="Arial" altLang="Arial" sz="2000" dirty="0"/>
            </a:p>
            <a:p>
              <a:pPr marL="311784" algn="l" rtl="0" eaLnBrk="0">
                <a:lnSpc>
                  <a:spcPct val="81000"/>
                </a:lnSpc>
                <a:spcBef>
                  <a:spcPts val="456"/>
                </a:spcBef>
                <a:tabLst/>
              </a:pP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“controlle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d” pay gap</a:t>
              </a:r>
              <a:endParaRPr lang="Arial" altLang="Arial" sz="2000" dirty="0"/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1022794" y="2193891"/>
            <a:ext cx="2741295" cy="4052794"/>
            <a:chOff x="0" y="0"/>
            <a:chExt cx="2741295" cy="4052794"/>
          </a:xfrm>
        </p:grpSpPr>
        <p:sp>
          <p:nvSpPr>
            <p:cNvPr id="134" name="path"/>
            <p:cNvSpPr/>
            <p:nvPr/>
          </p:nvSpPr>
          <p:spPr>
            <a:xfrm>
              <a:off x="0" y="933547"/>
              <a:ext cx="2741295" cy="3119246"/>
            </a:xfrm>
            <a:custGeom>
              <a:avLst/>
              <a:gdLst/>
              <a:ahLst/>
              <a:cxnLst/>
              <a:rect l="0" t="0" r="0" b="0"/>
              <a:pathLst>
                <a:path w="4317" h="4912">
                  <a:moveTo>
                    <a:pt x="22" y="1437"/>
                  </a:moveTo>
                  <a:cubicBezTo>
                    <a:pt x="22" y="1056"/>
                    <a:pt x="331" y="747"/>
                    <a:pt x="712" y="747"/>
                  </a:cubicBezTo>
                  <a:lnTo>
                    <a:pt x="734" y="747"/>
                  </a:lnTo>
                  <a:lnTo>
                    <a:pt x="1230" y="22"/>
                  </a:lnTo>
                  <a:lnTo>
                    <a:pt x="1802" y="747"/>
                  </a:lnTo>
                  <a:lnTo>
                    <a:pt x="3604" y="747"/>
                  </a:lnTo>
                  <a:cubicBezTo>
                    <a:pt x="3985" y="747"/>
                    <a:pt x="4294" y="1056"/>
                    <a:pt x="4294" y="1437"/>
                  </a:cubicBezTo>
                  <a:lnTo>
                    <a:pt x="4294" y="1437"/>
                  </a:lnTo>
                  <a:lnTo>
                    <a:pt x="4294" y="1437"/>
                  </a:lnTo>
                  <a:lnTo>
                    <a:pt x="4294" y="2473"/>
                  </a:lnTo>
                  <a:lnTo>
                    <a:pt x="4294" y="4199"/>
                  </a:lnTo>
                  <a:cubicBezTo>
                    <a:pt x="4294" y="4580"/>
                    <a:pt x="3985" y="4889"/>
                    <a:pt x="3604" y="4889"/>
                  </a:cubicBezTo>
                  <a:lnTo>
                    <a:pt x="1802" y="4889"/>
                  </a:lnTo>
                  <a:lnTo>
                    <a:pt x="734" y="4889"/>
                  </a:lnTo>
                  <a:lnTo>
                    <a:pt x="734" y="4889"/>
                  </a:lnTo>
                  <a:lnTo>
                    <a:pt x="712" y="4889"/>
                  </a:lnTo>
                  <a:cubicBezTo>
                    <a:pt x="331" y="4889"/>
                    <a:pt x="22" y="4580"/>
                    <a:pt x="22" y="4199"/>
                  </a:cubicBezTo>
                  <a:lnTo>
                    <a:pt x="22" y="2473"/>
                  </a:lnTo>
                  <a:lnTo>
                    <a:pt x="22" y="1437"/>
                  </a:lnTo>
                  <a:lnTo>
                    <a:pt x="22" y="1437"/>
                  </a:lnTo>
                  <a:close/>
                </a:path>
              </a:pathLst>
            </a:custGeom>
            <a:noFill/>
            <a:ln w="28575" cap="flat">
              <a:solidFill>
                <a:srgbClr val="E35205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36" name="textbox 136"/>
            <p:cNvSpPr/>
            <p:nvPr/>
          </p:nvSpPr>
          <p:spPr>
            <a:xfrm>
              <a:off x="271351" y="-12700"/>
              <a:ext cx="2203450" cy="36671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6071"/>
                </a:lnSpc>
                <a:tabLst/>
              </a:pPr>
              <a:endParaRPr lang="Arial" altLang="Arial" sz="100" dirty="0"/>
            </a:p>
            <a:p>
              <a:pPr marL="224790" algn="l" rtl="0" eaLnBrk="0">
                <a:lnSpc>
                  <a:spcPct val="81000"/>
                </a:lnSpc>
                <a:tabLst/>
              </a:pPr>
              <a:r>
                <a:rPr sz="2700" b="1" kern="0" spc="5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“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Raw</a:t>
              </a:r>
              <a:r>
                <a:rPr sz="2700" b="1" kern="0" spc="5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”</a:t>
              </a:r>
              <a:endParaRPr lang="Arial" altLang="Arial" sz="2700" dirty="0"/>
            </a:p>
            <a:p>
              <a:pPr marL="60325" algn="l" rtl="0" eaLnBrk="0">
                <a:lnSpc>
                  <a:spcPts val="3360"/>
                </a:lnSpc>
                <a:tabLst/>
              </a:pP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Pay</a:t>
              </a:r>
              <a:r>
                <a:rPr sz="2700" b="1" kern="0" spc="18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kern="0" spc="0" dirty="0">
                  <a:solidFill>
                    <a:srgbClr val="25282A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Gap</a:t>
              </a:r>
              <a:endParaRPr lang="Arial" altLang="Arial" sz="2700" dirty="0"/>
            </a:p>
            <a:p>
              <a:pPr algn="l" rtl="0" eaLnBrk="0">
                <a:lnSpc>
                  <a:spcPct val="11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3000"/>
                </a:lnSpc>
                <a:tabLst/>
              </a:pPr>
              <a:endParaRPr lang="Arial" altLang="Arial" sz="1000" dirty="0"/>
            </a:p>
            <a:p>
              <a:pPr marL="220979" algn="l" rtl="0" eaLnBrk="0">
                <a:lnSpc>
                  <a:spcPct val="81000"/>
                </a:lnSpc>
                <a:spcBef>
                  <a:spcPts val="604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How average o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endParaRPr lang="Arial" altLang="Arial" sz="2000" dirty="0"/>
            </a:p>
            <a:p>
              <a:pPr marL="77469" algn="l" rtl="0" eaLnBrk="0">
                <a:lnSpc>
                  <a:spcPct val="81000"/>
                </a:lnSpc>
                <a:spcBef>
                  <a:spcPts val="456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median pay</a:t>
              </a:r>
              <a:r>
                <a:rPr sz="2000" kern="0" spc="4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diffe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rs</a:t>
              </a:r>
              <a:endParaRPr lang="Arial" altLang="Arial" sz="2000" dirty="0"/>
            </a:p>
            <a:p>
              <a:pPr marL="209550" algn="l" rtl="0" eaLnBrk="0">
                <a:lnSpc>
                  <a:spcPct val="81000"/>
                </a:lnSpc>
                <a:spcBef>
                  <a:spcPts val="457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by demographic</a:t>
              </a:r>
              <a:endParaRPr lang="Arial" altLang="Arial" sz="2000" dirty="0"/>
            </a:p>
            <a:p>
              <a:pPr marL="12700" algn="l" rtl="0" eaLnBrk="0">
                <a:lnSpc>
                  <a:spcPct val="81000"/>
                </a:lnSpc>
                <a:spcBef>
                  <a:spcPts val="458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group (e.g., women</a:t>
              </a:r>
              <a:endParaRPr lang="Arial" altLang="Arial" sz="2000" dirty="0"/>
            </a:p>
            <a:p>
              <a:pPr marL="79375" algn="l" rtl="0" eaLnBrk="0">
                <a:lnSpc>
                  <a:spcPct val="87000"/>
                </a:lnSpc>
                <a:spcBef>
                  <a:spcPts val="450"/>
                </a:spcBef>
                <a:tabLst/>
              </a:pP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vs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. </a:t>
              </a: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men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;</a:t>
              </a:r>
              <a:r>
                <a:rPr sz="2000" kern="0" spc="16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Black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vs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.</a:t>
              </a:r>
              <a:endParaRPr lang="Arial" altLang="Arial" sz="2000" dirty="0"/>
            </a:p>
            <a:p>
              <a:pPr marL="732790" algn="l" rtl="0" eaLnBrk="0">
                <a:lnSpc>
                  <a:spcPct val="81000"/>
                </a:lnSpc>
                <a:spcBef>
                  <a:spcPts val="318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White)</a:t>
              </a:r>
              <a:endParaRPr lang="Arial" altLang="Arial" sz="2000" dirty="0"/>
            </a:p>
          </p:txBody>
        </p:sp>
      </p:grpSp>
      <p:grpSp>
        <p:nvGrpSpPr>
          <p:cNvPr id="10" name="group 10"/>
          <p:cNvGrpSpPr/>
          <p:nvPr/>
        </p:nvGrpSpPr>
        <p:grpSpPr>
          <a:xfrm rot="21600000">
            <a:off x="4851082" y="3201098"/>
            <a:ext cx="3099435" cy="3045586"/>
            <a:chOff x="0" y="0"/>
            <a:chExt cx="3099435" cy="3045586"/>
          </a:xfrm>
        </p:grpSpPr>
        <p:sp>
          <p:nvSpPr>
            <p:cNvPr id="138" name="path"/>
            <p:cNvSpPr/>
            <p:nvPr/>
          </p:nvSpPr>
          <p:spPr>
            <a:xfrm>
              <a:off x="0" y="0"/>
              <a:ext cx="3099435" cy="3045586"/>
            </a:xfrm>
            <a:custGeom>
              <a:avLst/>
              <a:gdLst/>
              <a:ahLst/>
              <a:cxnLst/>
              <a:rect l="0" t="0" r="0" b="0"/>
              <a:pathLst>
                <a:path w="4881" h="4796">
                  <a:moveTo>
                    <a:pt x="22" y="1297"/>
                  </a:moveTo>
                  <a:cubicBezTo>
                    <a:pt x="22" y="913"/>
                    <a:pt x="333" y="602"/>
                    <a:pt x="717" y="602"/>
                  </a:cubicBezTo>
                  <a:lnTo>
                    <a:pt x="828" y="602"/>
                  </a:lnTo>
                  <a:lnTo>
                    <a:pt x="1389" y="22"/>
                  </a:lnTo>
                  <a:lnTo>
                    <a:pt x="2037" y="602"/>
                  </a:lnTo>
                  <a:lnTo>
                    <a:pt x="4163" y="602"/>
                  </a:lnTo>
                  <a:cubicBezTo>
                    <a:pt x="4547" y="602"/>
                    <a:pt x="4858" y="913"/>
                    <a:pt x="4858" y="1297"/>
                  </a:cubicBezTo>
                  <a:lnTo>
                    <a:pt x="4858" y="1297"/>
                  </a:lnTo>
                  <a:lnTo>
                    <a:pt x="4858" y="1297"/>
                  </a:lnTo>
                  <a:lnTo>
                    <a:pt x="4858" y="2340"/>
                  </a:lnTo>
                  <a:lnTo>
                    <a:pt x="4858" y="4078"/>
                  </a:lnTo>
                  <a:cubicBezTo>
                    <a:pt x="4858" y="4462"/>
                    <a:pt x="4547" y="4773"/>
                    <a:pt x="4163" y="4773"/>
                  </a:cubicBezTo>
                  <a:lnTo>
                    <a:pt x="2037" y="4773"/>
                  </a:lnTo>
                  <a:lnTo>
                    <a:pt x="828" y="4773"/>
                  </a:lnTo>
                  <a:lnTo>
                    <a:pt x="828" y="4773"/>
                  </a:lnTo>
                  <a:lnTo>
                    <a:pt x="717" y="4773"/>
                  </a:lnTo>
                  <a:cubicBezTo>
                    <a:pt x="333" y="4773"/>
                    <a:pt x="22" y="4462"/>
                    <a:pt x="22" y="4078"/>
                  </a:cubicBezTo>
                  <a:lnTo>
                    <a:pt x="22" y="2340"/>
                  </a:lnTo>
                  <a:lnTo>
                    <a:pt x="22" y="1297"/>
                  </a:lnTo>
                  <a:lnTo>
                    <a:pt x="22" y="1297"/>
                  </a:lnTo>
                  <a:close/>
                </a:path>
              </a:pathLst>
            </a:custGeom>
            <a:noFill/>
            <a:ln w="28575" cap="flat">
              <a:solidFill>
                <a:srgbClr val="E35205">
                  <a:alpha val="100000"/>
                </a:srgbClr>
              </a:solidFill>
              <a:prstDash val="solid"/>
              <a:miter lim="100000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40" name="textbox 140"/>
            <p:cNvSpPr/>
            <p:nvPr/>
          </p:nvSpPr>
          <p:spPr>
            <a:xfrm>
              <a:off x="-12700" y="-12700"/>
              <a:ext cx="3125470" cy="30816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1000" dirty="0"/>
            </a:p>
            <a:p>
              <a:pPr marL="706119" algn="l" rtl="0" eaLnBrk="0">
                <a:lnSpc>
                  <a:spcPct val="81000"/>
                </a:lnSpc>
                <a:spcBef>
                  <a:spcPts val="5"/>
                </a:spcBef>
                <a:tabLst/>
              </a:pP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How</a:t>
              </a:r>
              <a:r>
                <a:rPr sz="2000" kern="0" spc="1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2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pay differs</a:t>
              </a:r>
              <a:endParaRPr lang="Arial" altLang="Arial" sz="2000" dirty="0"/>
            </a:p>
            <a:p>
              <a:pPr marL="314959" algn="l" rtl="0" eaLnBrk="0">
                <a:lnSpc>
                  <a:spcPct val="81000"/>
                </a:lnSpc>
                <a:spcBef>
                  <a:spcPts val="458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by demographic group</a:t>
              </a:r>
              <a:endParaRPr lang="Arial" altLang="Arial" sz="2000" dirty="0"/>
            </a:p>
            <a:p>
              <a:pPr marL="429259" algn="l" rtl="0" eaLnBrk="0">
                <a:lnSpc>
                  <a:spcPct val="97000"/>
                </a:lnSpc>
                <a:spcBef>
                  <a:spcPts val="470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due to differences</a:t>
              </a:r>
              <a:r>
                <a:rPr sz="2000" kern="0" spc="16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in</a:t>
              </a:r>
              <a:endParaRPr lang="Arial" altLang="Arial" sz="2000" dirty="0"/>
            </a:p>
            <a:p>
              <a:pPr marL="400050" algn="l" rtl="0" eaLnBrk="0">
                <a:lnSpc>
                  <a:spcPct val="82000"/>
                </a:lnSpc>
                <a:spcBef>
                  <a:spcPts val="58"/>
                </a:spcBef>
                <a:tabLst/>
              </a:pP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compensable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factors</a:t>
              </a:r>
              <a:endParaRPr lang="Arial" altLang="Arial" sz="2000" dirty="0"/>
            </a:p>
            <a:p>
              <a:pPr marL="446405" algn="l" rtl="0" eaLnBrk="0">
                <a:lnSpc>
                  <a:spcPct val="82000"/>
                </a:lnSpc>
                <a:spcBef>
                  <a:spcPts val="432"/>
                </a:spcBef>
                <a:tabLst/>
              </a:pPr>
              <a:r>
                <a:rPr sz="2000" kern="0" spc="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such as occu</a:t>
              </a: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pation,</a:t>
              </a:r>
              <a:endParaRPr lang="Arial" altLang="Arial" sz="2000" dirty="0"/>
            </a:p>
            <a:p>
              <a:pPr marL="464184" algn="l" rtl="0" eaLnBrk="0">
                <a:lnSpc>
                  <a:spcPct val="87000"/>
                </a:lnSpc>
                <a:spcBef>
                  <a:spcPts val="427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role, education, and</a:t>
              </a:r>
              <a:endParaRPr lang="Arial" altLang="Arial" sz="2000" dirty="0"/>
            </a:p>
            <a:p>
              <a:pPr marL="948055" algn="l" rtl="0" eaLnBrk="0">
                <a:lnSpc>
                  <a:spcPct val="82000"/>
                </a:lnSpc>
                <a:spcBef>
                  <a:spcPts val="318"/>
                </a:spcBef>
                <a:tabLst/>
              </a:pPr>
              <a:r>
                <a:rPr sz="2000" kern="0" spc="-10" dirty="0">
                  <a:solidFill>
                    <a:srgbClr val="E35205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experience</a:t>
              </a:r>
              <a:endParaRPr lang="Arial" altLang="Arial" sz="2000" dirty="0"/>
            </a:p>
          </p:txBody>
        </p:sp>
      </p:grpSp>
      <p:sp>
        <p:nvSpPr>
          <p:cNvPr id="142" name="textbox 142"/>
          <p:cNvSpPr/>
          <p:nvPr/>
        </p:nvSpPr>
        <p:spPr>
          <a:xfrm>
            <a:off x="609513" y="1084750"/>
            <a:ext cx="719010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What</a:t>
            </a:r>
            <a:r>
              <a:rPr sz="3500" b="1" kern="0" spc="2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Do We</a:t>
            </a:r>
            <a:r>
              <a:rPr sz="3500" b="1" kern="0" spc="2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Mean</a:t>
            </a:r>
            <a:r>
              <a:rPr sz="3500" b="1" kern="0" spc="2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3500" b="1" kern="0" spc="2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</a:t>
            </a:r>
            <a:r>
              <a:rPr sz="3500" b="1" kern="0" spc="-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ty?</a:t>
            </a:r>
            <a:endParaRPr lang="Arial" altLang="Arial" sz="3500" dirty="0"/>
          </a:p>
        </p:txBody>
      </p:sp>
      <p:sp>
        <p:nvSpPr>
          <p:cNvPr id="144" name="textbox 144"/>
          <p:cNvSpPr/>
          <p:nvPr/>
        </p:nvSpPr>
        <p:spPr>
          <a:xfrm>
            <a:off x="4784273" y="2183321"/>
            <a:ext cx="2211070" cy="7956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0220"/>
              </a:lnSpc>
              <a:tabLst/>
            </a:pPr>
            <a:endParaRPr lang="Arial" altLang="Arial" sz="100" dirty="0"/>
          </a:p>
          <a:p>
            <a:pPr marL="408940" indent="-309245" algn="l" rtl="0" eaLnBrk="0">
              <a:lnSpc>
                <a:spcPct val="94000"/>
              </a:lnSpc>
              <a:tabLst/>
            </a:pPr>
            <a:r>
              <a:rPr sz="2700" b="1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27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Explained</a:t>
            </a:r>
            <a:r>
              <a:rPr sz="2700" b="1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r>
              <a:rPr sz="27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7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2700" b="1" kern="0" spc="18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endParaRPr lang="Arial" altLang="Arial" sz="2700" dirty="0"/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7890849" y="2377026"/>
            <a:ext cx="246379" cy="5473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4105"/>
              </a:lnSpc>
              <a:tabLst/>
            </a:pPr>
            <a:r>
              <a:rPr sz="3200" b="1" kern="0" spc="-150" dirty="0">
                <a:solidFill>
                  <a:srgbClr val="E35205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endParaRPr lang="Arial" altLang="Arial" sz="3200" dirty="0"/>
          </a:p>
        </p:txBody>
      </p:sp>
      <p:sp>
        <p:nvSpPr>
          <p:cNvPr id="150" name="textbox 150"/>
          <p:cNvSpPr/>
          <p:nvPr/>
        </p:nvSpPr>
        <p:spPr>
          <a:xfrm>
            <a:off x="3512396" y="2377026"/>
            <a:ext cx="246379" cy="5791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4356"/>
              </a:lnSpc>
              <a:tabLst/>
            </a:pPr>
            <a:r>
              <a:rPr sz="3200" b="1" kern="0" spc="-150" dirty="0">
                <a:solidFill>
                  <a:srgbClr val="E35205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endParaRPr lang="Arial" altLang="Arial" sz="3200" dirty="0"/>
          </a:p>
        </p:txBody>
      </p:sp>
      <p:sp>
        <p:nvSpPr>
          <p:cNvPr id="152" name="textbox 152"/>
          <p:cNvSpPr/>
          <p:nvPr/>
        </p:nvSpPr>
        <p:spPr>
          <a:xfrm>
            <a:off x="11379378" y="6511391"/>
            <a:ext cx="103504" cy="1701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40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12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7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154"/>
          <p:cNvSpPr/>
          <p:nvPr/>
        </p:nvSpPr>
        <p:spPr>
          <a:xfrm>
            <a:off x="5294476" y="2543974"/>
            <a:ext cx="6017895" cy="14674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767"/>
              </a:lnSpc>
              <a:tabLst/>
            </a:pPr>
            <a:endParaRPr lang="Arial" altLang="Arial" sz="100" dirty="0"/>
          </a:p>
          <a:p>
            <a:pPr marL="33019" algn="l" rtl="0" eaLnBrk="0">
              <a:lnSpc>
                <a:spcPct val="90000"/>
              </a:lnSpc>
              <a:tabLst/>
            </a:pP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Raw</a:t>
            </a:r>
            <a:r>
              <a:rPr sz="1500" b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b="1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($20,000</a:t>
            </a:r>
            <a:r>
              <a:rPr sz="1500" b="1" kern="0" spc="1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or</a:t>
            </a:r>
            <a:r>
              <a:rPr sz="1500" b="1" kern="0" spc="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20%)</a:t>
            </a:r>
            <a:endParaRPr lang="Arial" altLang="Arial" sz="1500" dirty="0"/>
          </a:p>
          <a:p>
            <a:pPr marL="25400" algn="l" rtl="0" eaLnBrk="0">
              <a:lnSpc>
                <a:spcPct val="86000"/>
              </a:lnSpc>
              <a:spcBef>
                <a:spcPts val="372"/>
              </a:spcBef>
              <a:tabLst/>
            </a:pP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a.k.a.</a:t>
            </a:r>
            <a:r>
              <a:rPr sz="1500" b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“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women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earn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8</a:t>
            </a:r>
            <a:r>
              <a:rPr sz="15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0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cents</a:t>
            </a:r>
            <a:r>
              <a:rPr sz="15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15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every</a:t>
            </a:r>
            <a:r>
              <a:rPr sz="1500" b="1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dollar</a:t>
            </a:r>
            <a:r>
              <a:rPr sz="1500" b="1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</a:t>
            </a:r>
            <a:r>
              <a:rPr sz="1500" b="1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earns</a:t>
            </a:r>
            <a:r>
              <a:rPr sz="1500" b="1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”</a:t>
            </a:r>
            <a:endParaRPr lang="Arial" altLang="Arial" sz="15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30480" algn="l" rtl="0" eaLnBrk="0">
              <a:lnSpc>
                <a:spcPct val="86000"/>
              </a:lnSpc>
              <a:spcBef>
                <a:spcPts val="451"/>
              </a:spcBef>
              <a:tabLst/>
            </a:pP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In this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hypotheti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cal example, the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raw</a:t>
            </a:r>
            <a:r>
              <a:rPr sz="1500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between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 and</a:t>
            </a:r>
            <a:endParaRPr lang="Arial" altLang="Arial" sz="15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500" dirty="0"/>
          </a:p>
          <a:p>
            <a:pPr marL="17145" indent="-5080" algn="l" rtl="0" eaLnBrk="0">
              <a:lnSpc>
                <a:spcPct val="109000"/>
              </a:lnSpc>
              <a:spcBef>
                <a:spcPts val="2"/>
              </a:spcBef>
              <a:tabLst/>
            </a:pP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women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driven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mainly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explained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r>
              <a:rPr sz="1500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($15,000)</a:t>
            </a:r>
            <a:r>
              <a:rPr sz="1500" kern="0" spc="16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</a:t>
            </a:r>
            <a:r>
              <a:rPr sz="1500" kern="0" spc="1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a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smaller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portion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($5,000)</a:t>
            </a:r>
            <a:r>
              <a:rPr sz="1500" kern="0" spc="20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left</a:t>
            </a:r>
            <a:r>
              <a:rPr sz="1500" kern="0" spc="1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unexplained</a:t>
            </a:r>
            <a:r>
              <a:rPr sz="1500" kern="0" spc="1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lang="Arial" altLang="Arial" sz="1500" dirty="0"/>
          </a:p>
        </p:txBody>
      </p:sp>
      <p:sp>
        <p:nvSpPr>
          <p:cNvPr id="156" name="textbox 156"/>
          <p:cNvSpPr/>
          <p:nvPr/>
        </p:nvSpPr>
        <p:spPr>
          <a:xfrm>
            <a:off x="5251703" y="4431792"/>
            <a:ext cx="4528184" cy="1635760"/>
          </a:xfrm>
          <a:prstGeom prst="rect">
            <a:avLst/>
          </a:prstGeom>
          <a:solidFill>
            <a:srgbClr val="E35205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234"/>
              </a:lnSpc>
              <a:tabLst/>
            </a:pPr>
            <a:endParaRPr lang="Arial" altLang="Arial" sz="100" dirty="0"/>
          </a:p>
          <a:p>
            <a:pPr marL="327659" algn="l" rtl="0" eaLnBrk="0">
              <a:lnSpc>
                <a:spcPct val="86000"/>
              </a:lnSpc>
              <a:tabLst/>
            </a:pP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500" b="1" kern="0" spc="1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primary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objective</a:t>
            </a:r>
            <a:r>
              <a:rPr sz="15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of a</a:t>
            </a:r>
            <a:r>
              <a:rPr sz="15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proactive</a:t>
            </a:r>
            <a:r>
              <a:rPr sz="1500" b="1" kern="0" spc="1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500" dirty="0"/>
          </a:p>
          <a:p>
            <a:pPr marL="711200" algn="l" rtl="0" eaLnBrk="0">
              <a:lnSpc>
                <a:spcPct val="86000"/>
              </a:lnSpc>
              <a:spcBef>
                <a:spcPts val="372"/>
              </a:spcBef>
              <a:tabLst/>
            </a:pP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equity analysi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is to</a:t>
            </a:r>
            <a:r>
              <a:rPr sz="1500" b="1" kern="0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measure</a:t>
            </a:r>
            <a:r>
              <a:rPr sz="15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endParaRPr lang="Arial" altLang="Arial" sz="1500" dirty="0"/>
          </a:p>
          <a:p>
            <a:pPr marL="342265" algn="l" rtl="0" eaLnBrk="0">
              <a:lnSpc>
                <a:spcPct val="86000"/>
              </a:lnSpc>
              <a:spcBef>
                <a:spcPts val="373"/>
              </a:spcBef>
              <a:tabLst/>
            </a:pP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organization’s</a:t>
            </a:r>
            <a:r>
              <a:rPr sz="1500" b="1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unexplained</a:t>
            </a:r>
            <a:r>
              <a:rPr sz="15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 and</a:t>
            </a:r>
            <a:endParaRPr lang="Arial" altLang="Arial" sz="1500" dirty="0"/>
          </a:p>
          <a:p>
            <a:pPr marL="1014730" algn="l" rtl="0" eaLnBrk="0">
              <a:lnSpc>
                <a:spcPct val="87000"/>
              </a:lnSpc>
              <a:spcBef>
                <a:spcPts val="376"/>
              </a:spcBef>
              <a:tabLst/>
            </a:pP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close</a:t>
            </a:r>
            <a:r>
              <a:rPr sz="15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it where appropria</a:t>
            </a:r>
            <a:r>
              <a:rPr sz="15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endParaRPr lang="Arial" altLang="Arial" sz="1500" dirty="0"/>
          </a:p>
        </p:txBody>
      </p:sp>
      <p:sp>
        <p:nvSpPr>
          <p:cNvPr id="158" name="textbox 158"/>
          <p:cNvSpPr/>
          <p:nvPr/>
        </p:nvSpPr>
        <p:spPr>
          <a:xfrm>
            <a:off x="1746504" y="1953768"/>
            <a:ext cx="1219200" cy="4113529"/>
          </a:xfrm>
          <a:prstGeom prst="rect">
            <a:avLst/>
          </a:prstGeom>
          <a:solidFill>
            <a:srgbClr val="25282A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962"/>
              </a:lnSpc>
              <a:tabLst/>
            </a:pPr>
            <a:endParaRPr lang="Arial" altLang="Arial" sz="100" dirty="0"/>
          </a:p>
          <a:p>
            <a:pPr marL="419100" algn="l" rtl="0" eaLnBrk="0">
              <a:lnSpc>
                <a:spcPct val="81000"/>
              </a:lnSpc>
              <a:tabLst/>
            </a:pP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Avg.</a:t>
            </a:r>
            <a:endParaRPr lang="Arial" altLang="Arial" sz="1400" dirty="0"/>
          </a:p>
          <a:p>
            <a:pPr marL="191135" algn="l" rtl="0" eaLnBrk="0">
              <a:lnSpc>
                <a:spcPct val="81000"/>
              </a:lnSpc>
              <a:spcBef>
                <a:spcPts val="319"/>
              </a:spcBef>
              <a:tabLst/>
            </a:pP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Men’s Pay</a:t>
            </a:r>
            <a:endParaRPr lang="Arial" altLang="Arial" sz="14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marL="243840" algn="l" rtl="0" eaLnBrk="0">
              <a:lnSpc>
                <a:spcPct val="85000"/>
              </a:lnSpc>
              <a:spcBef>
                <a:spcPts val="3"/>
              </a:spcBef>
              <a:tabLst/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$100,000</a:t>
            </a:r>
            <a:endParaRPr lang="Arial" altLang="Arial" sz="1400" dirty="0"/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3465575" y="1969007"/>
            <a:ext cx="1219200" cy="4098036"/>
            <a:chOff x="0" y="0"/>
            <a:chExt cx="1219200" cy="4098036"/>
          </a:xfrm>
        </p:grpSpPr>
        <p:sp>
          <p:nvSpPr>
            <p:cNvPr id="160" name="path"/>
            <p:cNvSpPr/>
            <p:nvPr/>
          </p:nvSpPr>
          <p:spPr>
            <a:xfrm>
              <a:off x="0" y="1586484"/>
              <a:ext cx="1219200" cy="2511552"/>
            </a:xfrm>
            <a:custGeom>
              <a:avLst/>
              <a:gdLst/>
              <a:ahLst/>
              <a:cxnLst/>
              <a:rect l="0" t="0" r="0" b="0"/>
              <a:pathLst>
                <a:path w="1920" h="3955">
                  <a:moveTo>
                    <a:pt x="0" y="3955"/>
                  </a:moveTo>
                  <a:lnTo>
                    <a:pt x="1920" y="3955"/>
                  </a:lnTo>
                  <a:lnTo>
                    <a:pt x="1920" y="0"/>
                  </a:lnTo>
                  <a:lnTo>
                    <a:pt x="0" y="0"/>
                  </a:lnTo>
                  <a:lnTo>
                    <a:pt x="0" y="3955"/>
                  </a:lnTo>
                  <a:close/>
                </a:path>
              </a:pathLst>
            </a:custGeom>
            <a:solidFill>
              <a:srgbClr val="25282A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2" name="path"/>
            <p:cNvSpPr/>
            <p:nvPr/>
          </p:nvSpPr>
          <p:spPr>
            <a:xfrm>
              <a:off x="0" y="0"/>
              <a:ext cx="1219200" cy="588264"/>
            </a:xfrm>
            <a:custGeom>
              <a:avLst/>
              <a:gdLst/>
              <a:ahLst/>
              <a:cxnLst/>
              <a:rect l="0" t="0" r="0" b="0"/>
              <a:pathLst>
                <a:path w="1920" h="926">
                  <a:moveTo>
                    <a:pt x="0" y="926"/>
                  </a:moveTo>
                  <a:lnTo>
                    <a:pt x="1920" y="926"/>
                  </a:lnTo>
                  <a:lnTo>
                    <a:pt x="1920" y="0"/>
                  </a:lnTo>
                  <a:lnTo>
                    <a:pt x="0" y="0"/>
                  </a:lnTo>
                  <a:lnTo>
                    <a:pt x="0" y="926"/>
                  </a:lnTo>
                  <a:close/>
                </a:path>
              </a:pathLst>
            </a:custGeom>
            <a:solidFill>
              <a:srgbClr val="E35205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64" name="path"/>
            <p:cNvSpPr/>
            <p:nvPr/>
          </p:nvSpPr>
          <p:spPr>
            <a:xfrm>
              <a:off x="0" y="588264"/>
              <a:ext cx="1219200" cy="998220"/>
            </a:xfrm>
            <a:custGeom>
              <a:avLst/>
              <a:gdLst/>
              <a:ahLst/>
              <a:cxnLst/>
              <a:rect l="0" t="0" r="0" b="0"/>
              <a:pathLst>
                <a:path w="1920" h="1572">
                  <a:moveTo>
                    <a:pt x="0" y="1572"/>
                  </a:moveTo>
                  <a:lnTo>
                    <a:pt x="1920" y="1572"/>
                  </a:lnTo>
                  <a:lnTo>
                    <a:pt x="1920" y="0"/>
                  </a:lnTo>
                  <a:lnTo>
                    <a:pt x="0" y="0"/>
                  </a:lnTo>
                  <a:lnTo>
                    <a:pt x="0" y="1572"/>
                  </a:lnTo>
                  <a:close/>
                </a:path>
              </a:pathLst>
            </a:custGeom>
            <a:solidFill>
              <a:srgbClr val="AA3D03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66" name="textbox 166"/>
          <p:cNvSpPr/>
          <p:nvPr/>
        </p:nvSpPr>
        <p:spPr>
          <a:xfrm>
            <a:off x="638458" y="1084750"/>
            <a:ext cx="6869430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Illustrative</a:t>
            </a:r>
            <a:r>
              <a:rPr sz="3500" b="1" kern="0" spc="28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2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Exampl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e of Pay</a:t>
            </a:r>
            <a:r>
              <a:rPr sz="3500" b="1" kern="0" spc="17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Gaps</a:t>
            </a:r>
            <a:endParaRPr lang="Arial" altLang="Arial" sz="3500" dirty="0"/>
          </a:p>
        </p:txBody>
      </p:sp>
      <p:sp>
        <p:nvSpPr>
          <p:cNvPr id="168" name="textbox 168"/>
          <p:cNvSpPr/>
          <p:nvPr/>
        </p:nvSpPr>
        <p:spPr>
          <a:xfrm>
            <a:off x="3618662" y="2013635"/>
            <a:ext cx="922655" cy="13322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75"/>
              </a:lnSpc>
              <a:tabLst/>
            </a:pPr>
            <a:endParaRPr lang="Arial" altLang="Arial" sz="100" dirty="0"/>
          </a:p>
          <a:p>
            <a:pPr marL="161925" indent="-149225" algn="l" rtl="0" eaLnBrk="0">
              <a:lnSpc>
                <a:spcPct val="90000"/>
              </a:lnSpc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Unexplained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200" b="1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endParaRPr lang="Arial" altLang="Arial" sz="1200" dirty="0"/>
          </a:p>
          <a:p>
            <a:pPr marL="179704" algn="l" rtl="0" eaLnBrk="0">
              <a:lnSpc>
                <a:spcPct val="84000"/>
              </a:lnSpc>
              <a:spcBef>
                <a:spcPts val="229"/>
              </a:spcBef>
              <a:tabLst/>
            </a:pP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($5,000)</a:t>
            </a:r>
            <a:endParaRPr lang="Arial" altLang="Arial" sz="1200" dirty="0"/>
          </a:p>
          <a:p>
            <a:pPr algn="l" rtl="0" eaLnBrk="0">
              <a:lnSpc>
                <a:spcPct val="15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300" dirty="0"/>
          </a:p>
          <a:p>
            <a:pPr marL="137160" indent="-31750" algn="l" rtl="0" eaLnBrk="0">
              <a:lnSpc>
                <a:spcPct val="94000"/>
              </a:lnSpc>
              <a:spcBef>
                <a:spcPts val="3"/>
              </a:spcBef>
              <a:tabLst/>
            </a:pPr>
            <a:r>
              <a:rPr sz="12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Explained   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r>
              <a:rPr sz="1200" b="1" kern="0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Gap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($15,000)</a:t>
            </a:r>
            <a:endParaRPr lang="Arial" altLang="Arial" sz="1200" dirty="0"/>
          </a:p>
        </p:txBody>
      </p:sp>
      <p:sp>
        <p:nvSpPr>
          <p:cNvPr id="170" name="textbox 170"/>
          <p:cNvSpPr/>
          <p:nvPr/>
        </p:nvSpPr>
        <p:spPr>
          <a:xfrm>
            <a:off x="3667659" y="4308461"/>
            <a:ext cx="815975" cy="1060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57"/>
              </a:lnSpc>
              <a:tabLst/>
            </a:pPr>
            <a:endParaRPr lang="Arial" altLang="Arial" sz="100" dirty="0"/>
          </a:p>
          <a:p>
            <a:pPr marL="217804" algn="l" rtl="0" eaLnBrk="0">
              <a:lnSpc>
                <a:spcPct val="81000"/>
              </a:lnSpc>
              <a:tabLst/>
            </a:pPr>
            <a:r>
              <a:rPr sz="1400" b="1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Avg.</a:t>
            </a:r>
            <a:endParaRPr lang="Arial" altLang="Arial" sz="1400" dirty="0"/>
          </a:p>
          <a:p>
            <a:pPr marL="12700" algn="l" rtl="0" eaLnBrk="0">
              <a:lnSpc>
                <a:spcPct val="81000"/>
              </a:lnSpc>
              <a:spcBef>
                <a:spcPts val="318"/>
              </a:spcBef>
              <a:tabLst/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Women’s</a:t>
            </a:r>
            <a:endParaRPr lang="Arial" altLang="Arial" sz="1400" dirty="0"/>
          </a:p>
          <a:p>
            <a:pPr marL="264159" algn="l" rtl="0" eaLnBrk="0">
              <a:lnSpc>
                <a:spcPct val="81000"/>
              </a:lnSpc>
              <a:spcBef>
                <a:spcPts val="321"/>
              </a:spcBef>
              <a:tabLst/>
            </a:pPr>
            <a:r>
              <a:rPr sz="1400" b="1" kern="0" spc="-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</a:t>
            </a:r>
            <a:endParaRPr lang="Arial" altLang="Arial" sz="14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marL="90805" algn="l" rtl="0" eaLnBrk="0">
              <a:lnSpc>
                <a:spcPct val="85000"/>
              </a:lnSpc>
              <a:spcBef>
                <a:spcPts val="4"/>
              </a:spcBef>
              <a:tabLst/>
            </a:pPr>
            <a:r>
              <a:rPr sz="1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$80,000</a:t>
            </a:r>
            <a:endParaRPr lang="Arial" altLang="Arial" sz="1400" dirty="0"/>
          </a:p>
        </p:txBody>
      </p:sp>
      <p:sp>
        <p:nvSpPr>
          <p:cNvPr id="172" name="path"/>
          <p:cNvSpPr/>
          <p:nvPr/>
        </p:nvSpPr>
        <p:spPr>
          <a:xfrm>
            <a:off x="4878704" y="1967865"/>
            <a:ext cx="326898" cy="1597914"/>
          </a:xfrm>
          <a:custGeom>
            <a:avLst/>
            <a:gdLst/>
            <a:ahLst/>
            <a:cxnLst/>
            <a:rect l="0" t="0" r="0" b="0"/>
            <a:pathLst>
              <a:path w="514" h="2516">
                <a:moveTo>
                  <a:pt x="15" y="15"/>
                </a:moveTo>
                <a:cubicBezTo>
                  <a:pt x="148" y="15"/>
                  <a:pt x="257" y="118"/>
                  <a:pt x="257" y="246"/>
                </a:cubicBezTo>
                <a:lnTo>
                  <a:pt x="257" y="1026"/>
                </a:lnTo>
                <a:cubicBezTo>
                  <a:pt x="257" y="1154"/>
                  <a:pt x="365" y="1258"/>
                  <a:pt x="499" y="1258"/>
                </a:cubicBezTo>
                <a:cubicBezTo>
                  <a:pt x="365" y="1258"/>
                  <a:pt x="257" y="1362"/>
                  <a:pt x="257" y="1490"/>
                </a:cubicBezTo>
                <a:lnTo>
                  <a:pt x="257" y="2269"/>
                </a:lnTo>
                <a:cubicBezTo>
                  <a:pt x="257" y="2397"/>
                  <a:pt x="148" y="2501"/>
                  <a:pt x="15" y="2501"/>
                </a:cubicBezTo>
              </a:path>
            </a:pathLst>
          </a:custGeom>
          <a:noFill/>
          <a:ln w="19050" cap="flat">
            <a:solidFill>
              <a:srgbClr val="25282A">
                <a:alpha val="100000"/>
              </a:srgbClr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7013994" y="6228384"/>
            <a:ext cx="1009650" cy="1371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34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900" i="1" kern="0" spc="0" dirty="0">
                <a:solidFill>
                  <a:srgbClr val="555E6A">
                    <a:alpha val="100000"/>
                  </a:srgbClr>
                </a:solidFill>
                <a:latin typeface="Arial"/>
                <a:ea typeface="Arial"/>
                <a:cs typeface="Arial"/>
              </a:rPr>
              <a:t>Illustrative Exam</a:t>
            </a:r>
            <a:r>
              <a:rPr sz="900" i="1" kern="0" spc="-10" dirty="0">
                <a:solidFill>
                  <a:srgbClr val="555E6A">
                    <a:alpha val="100000"/>
                  </a:srgbClr>
                </a:solidFill>
                <a:latin typeface="Arial"/>
                <a:ea typeface="Arial"/>
                <a:cs typeface="Arial"/>
              </a:rPr>
              <a:t>ple</a:t>
            </a:r>
            <a:endParaRPr lang="Arial" altLang="Arial" sz="900" dirty="0"/>
          </a:p>
        </p:txBody>
      </p:sp>
      <p:sp>
        <p:nvSpPr>
          <p:cNvPr id="178" name="textbox 178"/>
          <p:cNvSpPr/>
          <p:nvPr/>
        </p:nvSpPr>
        <p:spPr>
          <a:xfrm>
            <a:off x="11378463" y="6509563"/>
            <a:ext cx="104139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endParaRPr lang="Arial" altLang="Arial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502394" y="2156285"/>
            <a:ext cx="7206501" cy="3965571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639794" y="1084750"/>
            <a:ext cx="10078084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57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Measuring</a:t>
            </a:r>
            <a:r>
              <a:rPr sz="3500" b="1" kern="0" spc="2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Gaps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Using</a:t>
            </a:r>
            <a:r>
              <a:rPr sz="3500" b="1" kern="0" spc="25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3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Mult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iple</a:t>
            </a:r>
            <a:r>
              <a:rPr sz="3500" b="1" kern="0" spc="26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-40" dirty="0">
                <a:solidFill>
                  <a:srgbClr val="141B4D">
                    <a:alpha val="100000"/>
                  </a:srgbClr>
                </a:solidFill>
                <a:latin typeface="Arial"/>
                <a:ea typeface="Arial"/>
                <a:cs typeface="Arial"/>
              </a:rPr>
              <a:t>Regression</a:t>
            </a:r>
            <a:endParaRPr lang="Arial" altLang="Arial" sz="3500" dirty="0"/>
          </a:p>
        </p:txBody>
      </p:sp>
      <p:sp>
        <p:nvSpPr>
          <p:cNvPr id="184" name="textbox 184"/>
          <p:cNvSpPr/>
          <p:nvPr/>
        </p:nvSpPr>
        <p:spPr>
          <a:xfrm>
            <a:off x="3207066" y="6200075"/>
            <a:ext cx="4580890" cy="4197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3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Raw</a:t>
            </a:r>
            <a:r>
              <a:rPr sz="1400" b="1" kern="0" spc="9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2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</a:t>
            </a:r>
            <a:endParaRPr lang="Arial" altLang="Arial" sz="14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700" dirty="0"/>
          </a:p>
          <a:p>
            <a:pPr algn="l" rtl="0" eaLnBrk="0">
              <a:lnSpc>
                <a:spcPct val="666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2000"/>
              </a:lnSpc>
              <a:tabLst/>
            </a:pPr>
            <a:r>
              <a:rPr sz="800" i="1" kern="0" spc="0" dirty="0">
                <a:solidFill>
                  <a:srgbClr val="67605B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Source: </a:t>
            </a:r>
            <a:r>
              <a:rPr sz="800" u="sng" kern="0" spc="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Glassdoor Economic Rese</a:t>
            </a:r>
            <a:r>
              <a:rPr sz="800" u="sng" kern="0" spc="-1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arch,</a:t>
            </a:r>
            <a:r>
              <a:rPr sz="800" u="sng" kern="0" spc="4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800" i="1" u="sng" kern="0" spc="-1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Progress on</a:t>
            </a:r>
            <a:r>
              <a:rPr sz="800" i="1" u="sng" kern="0" spc="6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800" i="1" u="sng" kern="0" spc="-1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the</a:t>
            </a:r>
            <a:r>
              <a:rPr sz="800" i="1" u="sng" kern="0" spc="8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800" i="1" u="sng" kern="0" spc="-1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Gender Pay Gap:</a:t>
            </a:r>
            <a:r>
              <a:rPr sz="800" i="1" u="sng" kern="0" spc="6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 </a:t>
            </a:r>
            <a:r>
              <a:rPr sz="800" i="1" u="sng" kern="0" spc="-10" dirty="0">
                <a:solidFill>
                  <a:srgbClr val="00A3E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A3E0"/>
                      <wpsdc:folHlinkClr xmlns:wpsdc="http://www.wps.cn/officeDocument/2017/drawingmlCustomData" val="00A3E0"/>
                      <wpsdc:hlinkUnderline xmlns:wpsdc="http://www.wps.cn/officeDocument/2017/drawingmlCustomData" val="0"/>
                    </a:ext>
                  </a:extLst>
                </a:hlinkClick>
              </a:rPr>
              <a:t>2019</a:t>
            </a:r>
            <a:endParaRPr lang="Arial" altLang="Arial" sz="800" dirty="0"/>
          </a:p>
        </p:txBody>
      </p:sp>
      <p:sp>
        <p:nvSpPr>
          <p:cNvPr id="186" name="textbox 186"/>
          <p:cNvSpPr/>
          <p:nvPr/>
        </p:nvSpPr>
        <p:spPr>
          <a:xfrm>
            <a:off x="2899653" y="1860310"/>
            <a:ext cx="6413500" cy="221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91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U.S. Gender</a:t>
            </a:r>
            <a:r>
              <a:rPr sz="1500" b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Pay Gap,</a:t>
            </a:r>
            <a:r>
              <a:rPr sz="1500" b="1" kern="0" spc="17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Before and After Adding</a:t>
            </a:r>
            <a:r>
              <a:rPr sz="1500" b="1" kern="0" spc="15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Statistical</a:t>
            </a:r>
            <a:r>
              <a:rPr sz="1500" b="1" kern="0" spc="1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4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1500" b="1" kern="0" spc="3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ntrols</a:t>
            </a:r>
            <a:endParaRPr lang="Arial" altLang="Arial" sz="1500" dirty="0"/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7997" y="445149"/>
            <a:ext cx="1423384" cy="251178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9013350" y="6198329"/>
            <a:ext cx="1826260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23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Unexplained Pay Gap</a:t>
            </a:r>
            <a:endParaRPr lang="Arial" altLang="Arial" sz="1400" dirty="0"/>
          </a:p>
        </p:txBody>
      </p:sp>
      <p:sp>
        <p:nvSpPr>
          <p:cNvPr id="192" name="textbox 192"/>
          <p:cNvSpPr/>
          <p:nvPr/>
        </p:nvSpPr>
        <p:spPr>
          <a:xfrm>
            <a:off x="11378616" y="6509563"/>
            <a:ext cx="104139" cy="171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1200" kern="0" spc="-10" dirty="0">
                <a:solidFill>
                  <a:srgbClr val="25282A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endParaRPr lang="Arial" altLang="Arial" sz="1200" dirty="0"/>
          </a:p>
        </p:txBody>
      </p:sp>
      <p:sp>
        <p:nvSpPr>
          <p:cNvPr id="194" name="textbox 194"/>
          <p:cNvSpPr/>
          <p:nvPr/>
        </p:nvSpPr>
        <p:spPr>
          <a:xfrm>
            <a:off x="754100" y="6555549"/>
            <a:ext cx="84455" cy="135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0000"/>
              </a:lnSpc>
              <a:tabLst/>
            </a:pPr>
            <a:r>
              <a:rPr sz="900" kern="0" spc="-10" dirty="0">
                <a:solidFill>
                  <a:srgbClr val="67605B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endParaRPr lang="Arial" altLang="Arial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Microsoft® PowerPoint® for Microsoft 365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Guidance for Developing a Global Pay Equity Strategy</dc:title>
  <dc:creator>Gail Greenfield</dc:creator>
  <dcterms:created xsi:type="dcterms:W3CDTF">2024-01-25T14:11:39Z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2024-01-25T14:56:52</vt:filetime>
  </property>
</Properties>
</file>